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1808" r:id="rId16"/>
    <p:sldId id="271" r:id="rId17"/>
    <p:sldId id="272" r:id="rId18"/>
    <p:sldId id="1807" r:id="rId19"/>
    <p:sldId id="273" r:id="rId20"/>
    <p:sldId id="274" r:id="rId21"/>
    <p:sldId id="275" r:id="rId22"/>
    <p:sldId id="276" r:id="rId23"/>
    <p:sldId id="277" r:id="rId24"/>
    <p:sldId id="1809" r:id="rId25"/>
    <p:sldId id="1810" r:id="rId26"/>
    <p:sldId id="279" r:id="rId27"/>
    <p:sldId id="1811" r:id="rId28"/>
    <p:sldId id="280" r:id="rId29"/>
    <p:sldId id="1812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1813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7" r:id="rId47"/>
    <p:sldId id="1814" r:id="rId48"/>
    <p:sldId id="298" r:id="rId49"/>
    <p:sldId id="299" r:id="rId50"/>
    <p:sldId id="301" r:id="rId51"/>
    <p:sldId id="302" r:id="rId52"/>
    <p:sldId id="303" r:id="rId53"/>
    <p:sldId id="304" r:id="rId54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نمط متوسط 2 - تميي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6250" autoAdjust="0"/>
    <p:restoredTop sz="94660" autoAdjust="0"/>
  </p:normalViewPr>
  <p:slideViewPr>
    <p:cSldViewPr snapToGrid="0">
      <p:cViewPr varScale="1">
        <p:scale>
          <a:sx n="74" d="100"/>
          <a:sy n="74" d="100"/>
        </p:scale>
        <p:origin x="-630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"/>
    </p:cViewPr>
  </p:sorter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B25309BE-81C2-4CDF-BE33-61B98BB703AB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61155182-9094-42E5-93C7-FDED11014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3836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AB258CDC-DBB2-4F8C-AD30-85839AE1E589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en-US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D8C1BCF4-9A3D-4A8A-BA86-E83C4F4BD2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965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B9BDF-8B9E-413D-9933-7FAC4C960FE4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58371-47EC-4171-9E24-6A52CDC5A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12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B9BDF-8B9E-413D-9933-7FAC4C960FE4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58371-47EC-4171-9E24-6A52CDC5A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41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B9BDF-8B9E-413D-9933-7FAC4C960FE4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58371-47EC-4171-9E24-6A52CDC5A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200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B9BDF-8B9E-413D-9933-7FAC4C960FE4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58371-47EC-4171-9E24-6A52CDC5A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70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B9BDF-8B9E-413D-9933-7FAC4C960FE4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58371-47EC-4171-9E24-6A52CDC5A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136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B9BDF-8B9E-413D-9933-7FAC4C960FE4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58371-47EC-4171-9E24-6A52CDC5A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062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B9BDF-8B9E-413D-9933-7FAC4C960FE4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58371-47EC-4171-9E24-6A52CDC5A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46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B9BDF-8B9E-413D-9933-7FAC4C960FE4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58371-47EC-4171-9E24-6A52CDC5A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942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B9BDF-8B9E-413D-9933-7FAC4C960FE4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58371-47EC-4171-9E24-6A52CDC5A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053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B9BDF-8B9E-413D-9933-7FAC4C960FE4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58371-47EC-4171-9E24-6A52CDC5A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921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B9BDF-8B9E-413D-9933-7FAC4C960FE4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58371-47EC-4171-9E24-6A52CDC5A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205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dirty="0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dirty="0" smtClean="0"/>
              <a:t>تحرير أنماط النص الرئيسي</a:t>
            </a:r>
          </a:p>
          <a:p>
            <a:pPr lvl="1"/>
            <a:r>
              <a:rPr lang="ar-SA" dirty="0" smtClean="0"/>
              <a:t>المستوى الثاني</a:t>
            </a:r>
          </a:p>
          <a:p>
            <a:pPr lvl="2"/>
            <a:r>
              <a:rPr lang="ar-SA" dirty="0" smtClean="0"/>
              <a:t>المستوى الثالث</a:t>
            </a:r>
          </a:p>
          <a:p>
            <a:pPr lvl="3"/>
            <a:r>
              <a:rPr lang="ar-SA" dirty="0" smtClean="0"/>
              <a:t>المستوى الرابع</a:t>
            </a:r>
          </a:p>
          <a:p>
            <a:pPr lvl="4"/>
            <a:r>
              <a:rPr lang="ar-SA" dirty="0" smtClean="0"/>
              <a:t>المستوى الخامس</a:t>
            </a:r>
            <a:endParaRPr lang="en-US" dirty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B9BDF-8B9E-413D-9933-7FAC4C960FE4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58371-47EC-4171-9E24-6A52CDC5A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06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slide" Target="slide3.xml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slide" Target="slide3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6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slide" Target="slide15.xml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slide" Target="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3.xml"/><Relationship Id="rId5" Type="http://schemas.openxmlformats.org/officeDocument/2006/relationships/slide" Target="slide14.xml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slide" Target="sl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3.xml"/><Relationship Id="rId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4.png"/><Relationship Id="rId7" Type="http://schemas.openxmlformats.org/officeDocument/2006/relationships/image" Target="../media/image79.png"/><Relationship Id="rId12" Type="http://schemas.openxmlformats.org/officeDocument/2006/relationships/slide" Target="slide3.xm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5.png"/><Relationship Id="rId9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3" Type="http://schemas.openxmlformats.org/officeDocument/2006/relationships/slide" Target="slide24.xml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5" Type="http://schemas.openxmlformats.org/officeDocument/2006/relationships/slide" Target="slide3.xml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Relationship Id="rId14" Type="http://schemas.openxmlformats.org/officeDocument/2006/relationships/image" Target="../media/image9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slide" Target="slide3.xml"/><Relationship Id="rId5" Type="http://schemas.openxmlformats.org/officeDocument/2006/relationships/slide" Target="slide23.xml"/><Relationship Id="rId4" Type="http://schemas.openxmlformats.org/officeDocument/2006/relationships/image" Target="../media/image9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slide" Target="slide3.xml"/><Relationship Id="rId4" Type="http://schemas.openxmlformats.org/officeDocument/2006/relationships/image" Target="../media/image10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103.png"/><Relationship Id="rId4" Type="http://schemas.openxmlformats.org/officeDocument/2006/relationships/slide" Target="slide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slide" Target="slide3.xml"/><Relationship Id="rId5" Type="http://schemas.openxmlformats.org/officeDocument/2006/relationships/slide" Target="slide26.xml"/><Relationship Id="rId4" Type="http://schemas.openxmlformats.org/officeDocument/2006/relationships/image" Target="../media/image10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5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12" Type="http://schemas.openxmlformats.org/officeDocument/2006/relationships/image" Target="../media/image114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11" Type="http://schemas.openxmlformats.org/officeDocument/2006/relationships/image" Target="../media/image113.png"/><Relationship Id="rId5" Type="http://schemas.openxmlformats.org/officeDocument/2006/relationships/image" Target="../media/image108.png"/><Relationship Id="rId15" Type="http://schemas.openxmlformats.org/officeDocument/2006/relationships/slide" Target="slide3.xml"/><Relationship Id="rId10" Type="http://schemas.openxmlformats.org/officeDocument/2006/relationships/image" Target="../media/image112.png"/><Relationship Id="rId4" Type="http://schemas.openxmlformats.org/officeDocument/2006/relationships/image" Target="../media/image107.png"/><Relationship Id="rId9" Type="http://schemas.openxmlformats.org/officeDocument/2006/relationships/image" Target="../media/image98.png"/><Relationship Id="rId14" Type="http://schemas.openxmlformats.org/officeDocument/2006/relationships/image" Target="../media/image1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slide" Target="slide3.xml"/><Relationship Id="rId4" Type="http://schemas.openxmlformats.org/officeDocument/2006/relationships/image" Target="../media/image1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Relationship Id="rId9" Type="http://schemas.openxmlformats.org/officeDocument/2006/relationships/slide" Target="slide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8.png"/><Relationship Id="rId18" Type="http://schemas.openxmlformats.org/officeDocument/2006/relationships/slide" Target="slide3.xml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12" Type="http://schemas.openxmlformats.org/officeDocument/2006/relationships/image" Target="../media/image137.png"/><Relationship Id="rId17" Type="http://schemas.openxmlformats.org/officeDocument/2006/relationships/image" Target="../media/image142.png"/><Relationship Id="rId2" Type="http://schemas.openxmlformats.org/officeDocument/2006/relationships/image" Target="../media/image127.png"/><Relationship Id="rId16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11" Type="http://schemas.openxmlformats.org/officeDocument/2006/relationships/image" Target="../media/image136.png"/><Relationship Id="rId5" Type="http://schemas.openxmlformats.org/officeDocument/2006/relationships/image" Target="../media/image130.png"/><Relationship Id="rId15" Type="http://schemas.openxmlformats.org/officeDocument/2006/relationships/image" Target="../media/image140.png"/><Relationship Id="rId10" Type="http://schemas.openxmlformats.org/officeDocument/2006/relationships/image" Target="../media/image135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Relationship Id="rId14" Type="http://schemas.openxmlformats.org/officeDocument/2006/relationships/image" Target="../media/image1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59.png"/><Relationship Id="rId3" Type="http://schemas.openxmlformats.org/officeDocument/2006/relationships/image" Target="../media/image150.png"/><Relationship Id="rId7" Type="http://schemas.openxmlformats.org/officeDocument/2006/relationships/image" Target="../media/image153.png"/><Relationship Id="rId12" Type="http://schemas.openxmlformats.org/officeDocument/2006/relationships/image" Target="../media/image158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png"/><Relationship Id="rId11" Type="http://schemas.openxmlformats.org/officeDocument/2006/relationships/image" Target="../media/image157.png"/><Relationship Id="rId5" Type="http://schemas.openxmlformats.org/officeDocument/2006/relationships/slide" Target="slide38.xml"/><Relationship Id="rId15" Type="http://schemas.openxmlformats.org/officeDocument/2006/relationships/slide" Target="slide3.xml"/><Relationship Id="rId10" Type="http://schemas.openxmlformats.org/officeDocument/2006/relationships/image" Target="../media/image156.png"/><Relationship Id="rId4" Type="http://schemas.openxmlformats.org/officeDocument/2006/relationships/image" Target="../media/image151.png"/><Relationship Id="rId9" Type="http://schemas.openxmlformats.org/officeDocument/2006/relationships/image" Target="../media/image155.png"/><Relationship Id="rId14" Type="http://schemas.openxmlformats.org/officeDocument/2006/relationships/image" Target="../media/image1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slide" Target="slide3.xml"/><Relationship Id="rId5" Type="http://schemas.openxmlformats.org/officeDocument/2006/relationships/slide" Target="slide37.xml"/><Relationship Id="rId4" Type="http://schemas.openxmlformats.org/officeDocument/2006/relationships/image" Target="../media/image16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13" Type="http://schemas.openxmlformats.org/officeDocument/2006/relationships/image" Target="../media/image172.png"/><Relationship Id="rId18" Type="http://schemas.openxmlformats.org/officeDocument/2006/relationships/image" Target="../media/image177.png"/><Relationship Id="rId3" Type="http://schemas.openxmlformats.org/officeDocument/2006/relationships/image" Target="../media/image163.png"/><Relationship Id="rId21" Type="http://schemas.openxmlformats.org/officeDocument/2006/relationships/slide" Target="slide3.xml"/><Relationship Id="rId7" Type="http://schemas.openxmlformats.org/officeDocument/2006/relationships/image" Target="../media/image166.png"/><Relationship Id="rId12" Type="http://schemas.openxmlformats.org/officeDocument/2006/relationships/image" Target="../media/image171.png"/><Relationship Id="rId17" Type="http://schemas.openxmlformats.org/officeDocument/2006/relationships/image" Target="../media/image176.png"/><Relationship Id="rId2" Type="http://schemas.openxmlformats.org/officeDocument/2006/relationships/image" Target="../media/image162.png"/><Relationship Id="rId16" Type="http://schemas.openxmlformats.org/officeDocument/2006/relationships/image" Target="../media/image175.png"/><Relationship Id="rId20" Type="http://schemas.openxmlformats.org/officeDocument/2006/relationships/image" Target="../media/image1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png"/><Relationship Id="rId11" Type="http://schemas.openxmlformats.org/officeDocument/2006/relationships/image" Target="../media/image170.png"/><Relationship Id="rId5" Type="http://schemas.openxmlformats.org/officeDocument/2006/relationships/image" Target="../media/image164.png"/><Relationship Id="rId15" Type="http://schemas.openxmlformats.org/officeDocument/2006/relationships/image" Target="../media/image174.png"/><Relationship Id="rId10" Type="http://schemas.openxmlformats.org/officeDocument/2006/relationships/image" Target="../media/image169.png"/><Relationship Id="rId19" Type="http://schemas.openxmlformats.org/officeDocument/2006/relationships/image" Target="../media/image178.png"/><Relationship Id="rId4" Type="http://schemas.openxmlformats.org/officeDocument/2006/relationships/image" Target="../media/image156.png"/><Relationship Id="rId9" Type="http://schemas.openxmlformats.org/officeDocument/2006/relationships/image" Target="../media/image168.png"/><Relationship Id="rId14" Type="http://schemas.openxmlformats.org/officeDocument/2006/relationships/image" Target="../media/image1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" Target="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3" Type="http://schemas.openxmlformats.org/officeDocument/2006/relationships/image" Target="../media/image188.png"/><Relationship Id="rId7" Type="http://schemas.openxmlformats.org/officeDocument/2006/relationships/image" Target="../media/image192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1.png"/><Relationship Id="rId11" Type="http://schemas.openxmlformats.org/officeDocument/2006/relationships/slide" Target="slide46.xml"/><Relationship Id="rId5" Type="http://schemas.openxmlformats.org/officeDocument/2006/relationships/image" Target="../media/image190.png"/><Relationship Id="rId10" Type="http://schemas.openxmlformats.org/officeDocument/2006/relationships/image" Target="../media/image195.png"/><Relationship Id="rId4" Type="http://schemas.openxmlformats.org/officeDocument/2006/relationships/image" Target="../media/image189.png"/><Relationship Id="rId9" Type="http://schemas.openxmlformats.org/officeDocument/2006/relationships/image" Target="../media/image19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13" Type="http://schemas.openxmlformats.org/officeDocument/2006/relationships/image" Target="../media/image206.png"/><Relationship Id="rId3" Type="http://schemas.openxmlformats.org/officeDocument/2006/relationships/image" Target="../media/image197.png"/><Relationship Id="rId7" Type="http://schemas.openxmlformats.org/officeDocument/2006/relationships/image" Target="../media/image200.png"/><Relationship Id="rId12" Type="http://schemas.openxmlformats.org/officeDocument/2006/relationships/image" Target="../media/image205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9.png"/><Relationship Id="rId11" Type="http://schemas.openxmlformats.org/officeDocument/2006/relationships/image" Target="../media/image204.png"/><Relationship Id="rId5" Type="http://schemas.openxmlformats.org/officeDocument/2006/relationships/image" Target="../media/image198.png"/><Relationship Id="rId15" Type="http://schemas.openxmlformats.org/officeDocument/2006/relationships/slide" Target="slide46.xml"/><Relationship Id="rId10" Type="http://schemas.openxmlformats.org/officeDocument/2006/relationships/image" Target="../media/image203.png"/><Relationship Id="rId4" Type="http://schemas.openxmlformats.org/officeDocument/2006/relationships/image" Target="../media/image188.png"/><Relationship Id="rId9" Type="http://schemas.openxmlformats.org/officeDocument/2006/relationships/image" Target="../media/image202.png"/><Relationship Id="rId14" Type="http://schemas.openxmlformats.org/officeDocument/2006/relationships/image" Target="../media/image20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6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211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8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6.png"/><Relationship Id="rId5" Type="http://schemas.openxmlformats.org/officeDocument/2006/relationships/image" Target="../media/image15.png"/><Relationship Id="rId10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30.png"/><Relationship Id="rId1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OM" smtClean="0"/>
              <a:t>سالم  الجابري                مدرسة مسعود بن رمضان</a:t>
            </a:r>
            <a:endParaRPr lang="en-US"/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1" y="3997235"/>
            <a:ext cx="55778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sz="6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بالأحياء تحلو الحياة</a:t>
            </a:r>
            <a:endParaRPr lang="en-US" sz="6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7763689" y="6273225"/>
            <a:ext cx="4428310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OM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اعداد أ: سالــــــــــــــــم </a:t>
            </a:r>
            <a:r>
              <a:rPr lang="ar-OM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الجابري</a:t>
            </a:r>
            <a:endParaRPr lang="ar-OM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صورة 5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82" y="-75225"/>
            <a:ext cx="5265828" cy="2083753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00630"/>
            <a:ext cx="1114581" cy="85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27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سحابة 1"/>
          <p:cNvSpPr/>
          <p:nvPr/>
        </p:nvSpPr>
        <p:spPr>
          <a:xfrm>
            <a:off x="5202592" y="822960"/>
            <a:ext cx="2403568" cy="1149531"/>
          </a:xfrm>
          <a:prstGeom prst="cloud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رابط منحني 2"/>
          <p:cNvCxnSpPr/>
          <p:nvPr/>
        </p:nvCxnSpPr>
        <p:spPr>
          <a:xfrm>
            <a:off x="7515938" y="1233488"/>
            <a:ext cx="1071140" cy="450329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منحني 8"/>
          <p:cNvCxnSpPr/>
          <p:nvPr/>
        </p:nvCxnSpPr>
        <p:spPr>
          <a:xfrm rot="16200000" flipH="1">
            <a:off x="6774765" y="1752945"/>
            <a:ext cx="788331" cy="744777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صورة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1319" y="0"/>
            <a:ext cx="4650681" cy="822960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202" y="1020196"/>
            <a:ext cx="1608347" cy="663621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6369" y="1338584"/>
            <a:ext cx="2006899" cy="558675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8515" y="1937895"/>
            <a:ext cx="1484834" cy="443826"/>
          </a:xfrm>
          <a:prstGeom prst="rect">
            <a:avLst/>
          </a:prstGeom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5961" y="2516437"/>
            <a:ext cx="2639315" cy="736200"/>
          </a:xfrm>
          <a:prstGeom prst="rect">
            <a:avLst/>
          </a:prstGeom>
        </p:spPr>
      </p:pic>
      <p:cxnSp>
        <p:nvCxnSpPr>
          <p:cNvPr id="16" name="رابط منحني 15"/>
          <p:cNvCxnSpPr/>
          <p:nvPr/>
        </p:nvCxnSpPr>
        <p:spPr>
          <a:xfrm rot="5400000">
            <a:off x="5543014" y="1946917"/>
            <a:ext cx="629771" cy="515393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رابط منحني 16"/>
          <p:cNvCxnSpPr/>
          <p:nvPr/>
        </p:nvCxnSpPr>
        <p:spPr>
          <a:xfrm>
            <a:off x="5896156" y="3834039"/>
            <a:ext cx="1151912" cy="457887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رابط منحني 17"/>
          <p:cNvCxnSpPr/>
          <p:nvPr/>
        </p:nvCxnSpPr>
        <p:spPr>
          <a:xfrm rot="16200000" flipH="1">
            <a:off x="5656044" y="4050308"/>
            <a:ext cx="963460" cy="483235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صورة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8937" y="2528750"/>
            <a:ext cx="1998617" cy="602523"/>
          </a:xfrm>
          <a:prstGeom prst="rect">
            <a:avLst/>
          </a:prstGeom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6533" y="3098541"/>
            <a:ext cx="871375" cy="711654"/>
          </a:xfrm>
          <a:prstGeom prst="rect">
            <a:avLst/>
          </a:prstGeom>
        </p:spPr>
      </p:pic>
      <p:pic>
        <p:nvPicPr>
          <p:cNvPr id="24" name="صورة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59120" y="3999194"/>
            <a:ext cx="1734698" cy="585461"/>
          </a:xfrm>
          <a:prstGeom prst="rect">
            <a:avLst/>
          </a:prstGeom>
        </p:spPr>
      </p:pic>
      <p:cxnSp>
        <p:nvCxnSpPr>
          <p:cNvPr id="27" name="رابط منحني 26"/>
          <p:cNvCxnSpPr/>
          <p:nvPr/>
        </p:nvCxnSpPr>
        <p:spPr>
          <a:xfrm rot="5400000">
            <a:off x="5370748" y="3922781"/>
            <a:ext cx="588477" cy="457439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صورة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2964" y="4773656"/>
            <a:ext cx="1175585" cy="459073"/>
          </a:xfrm>
          <a:prstGeom prst="rect">
            <a:avLst/>
          </a:prstGeom>
        </p:spPr>
      </p:pic>
      <p:pic>
        <p:nvPicPr>
          <p:cNvPr id="30" name="صورة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41701" y="4445739"/>
            <a:ext cx="745808" cy="585461"/>
          </a:xfrm>
          <a:prstGeom prst="rect">
            <a:avLst/>
          </a:prstGeom>
        </p:spPr>
      </p:pic>
      <p:cxnSp>
        <p:nvCxnSpPr>
          <p:cNvPr id="31" name="رابط منحني 30"/>
          <p:cNvCxnSpPr>
            <a:endCxn id="33" idx="3"/>
          </p:cNvCxnSpPr>
          <p:nvPr/>
        </p:nvCxnSpPr>
        <p:spPr>
          <a:xfrm rot="10800000" flipV="1">
            <a:off x="4221674" y="1489269"/>
            <a:ext cx="1071140" cy="370883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صورة 3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14635" y="1338584"/>
            <a:ext cx="2207039" cy="1043137"/>
          </a:xfrm>
          <a:prstGeom prst="rect">
            <a:avLst/>
          </a:prstGeom>
        </p:spPr>
      </p:pic>
      <p:sp>
        <p:nvSpPr>
          <p:cNvPr id="34" name="مربع نص 33"/>
          <p:cNvSpPr txBox="1"/>
          <p:nvPr/>
        </p:nvSpPr>
        <p:spPr>
          <a:xfrm>
            <a:off x="6386" y="1649325"/>
            <a:ext cx="1974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sz="3600" b="1" dirty="0" smtClean="0">
                <a:solidFill>
                  <a:schemeClr val="accent6">
                    <a:lumMod val="50000"/>
                  </a:schemeClr>
                </a:solidFill>
              </a:rPr>
              <a:t>فسر ذلك</a:t>
            </a:r>
            <a:r>
              <a:rPr lang="ar-OM" sz="3600" dirty="0" smtClean="0">
                <a:solidFill>
                  <a:schemeClr val="accent6">
                    <a:lumMod val="50000"/>
                  </a:schemeClr>
                </a:solidFill>
              </a:rPr>
              <a:t>؟؟</a:t>
            </a:r>
            <a:endParaRPr lang="en-US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35" name="رابط منحني 34"/>
          <p:cNvCxnSpPr/>
          <p:nvPr/>
        </p:nvCxnSpPr>
        <p:spPr>
          <a:xfrm rot="5400000">
            <a:off x="2609092" y="2497621"/>
            <a:ext cx="684371" cy="340927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سحابة 36"/>
          <p:cNvSpPr/>
          <p:nvPr/>
        </p:nvSpPr>
        <p:spPr>
          <a:xfrm>
            <a:off x="52609" y="3041292"/>
            <a:ext cx="3997797" cy="2666630"/>
          </a:xfrm>
          <a:prstGeom prst="cloud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مربع نص 37"/>
          <p:cNvSpPr txBox="1"/>
          <p:nvPr/>
        </p:nvSpPr>
        <p:spPr>
          <a:xfrm>
            <a:off x="300446" y="3314837"/>
            <a:ext cx="30567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sz="2400" b="1" dirty="0" smtClean="0">
                <a:solidFill>
                  <a:schemeClr val="accent1">
                    <a:lumMod val="50000"/>
                  </a:schemeClr>
                </a:solidFill>
              </a:rPr>
              <a:t>يقوم بمظاهر الحياة لأنه يحتوي على </a:t>
            </a:r>
            <a:r>
              <a:rPr lang="ar-OM" sz="2400" b="1" dirty="0" err="1" smtClean="0">
                <a:solidFill>
                  <a:schemeClr val="accent1">
                    <a:lumMod val="50000"/>
                  </a:schemeClr>
                </a:solidFill>
              </a:rPr>
              <a:t>عضيات</a:t>
            </a:r>
            <a:r>
              <a:rPr lang="ar-OM" sz="2400" b="1" dirty="0" smtClean="0">
                <a:solidFill>
                  <a:schemeClr val="accent1">
                    <a:lumMod val="50000"/>
                  </a:schemeClr>
                </a:solidFill>
              </a:rPr>
              <a:t> تقوم بهذه الوظائف و لا يقوم بالتكاثر لأنه لا يحتوي على المادة الوراثية (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DNA</a:t>
            </a:r>
            <a:r>
              <a:rPr lang="ar-OM" sz="2400" b="1" dirty="0" smtClean="0">
                <a:solidFill>
                  <a:schemeClr val="accent1">
                    <a:lumMod val="50000"/>
                  </a:schemeClr>
                </a:solidFill>
              </a:rPr>
              <a:t>) 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42" name="رابط منحني 41"/>
          <p:cNvCxnSpPr/>
          <p:nvPr/>
        </p:nvCxnSpPr>
        <p:spPr>
          <a:xfrm rot="5400000">
            <a:off x="2711458" y="2553443"/>
            <a:ext cx="684371" cy="340927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عنصر نائب للتذييل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OM" smtClean="0"/>
              <a:t>سالم  الجابري                مدرسة مسعود بن رمضان</a:t>
            </a:r>
            <a:endParaRPr lang="en-US"/>
          </a:p>
        </p:txBody>
      </p:sp>
      <p:sp>
        <p:nvSpPr>
          <p:cNvPr id="28" name="مستطيل 27">
            <a:hlinkClick r:id="rId13" action="ppaction://hlinksldjump"/>
          </p:cNvPr>
          <p:cNvSpPr/>
          <p:nvPr/>
        </p:nvSpPr>
        <p:spPr>
          <a:xfrm>
            <a:off x="0" y="0"/>
            <a:ext cx="1542777" cy="2228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1200" b="1" dirty="0" smtClean="0">
                <a:solidFill>
                  <a:srgbClr val="FF0000"/>
                </a:solidFill>
              </a:rPr>
              <a:t>العودة الى عنوان الدرس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17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" grpId="0"/>
      <p:bldP spid="37" grpId="0" animBg="1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5161652" y="470263"/>
            <a:ext cx="2166611" cy="65314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3600" b="1" dirty="0" err="1" smtClean="0">
                <a:solidFill>
                  <a:sysClr val="windowText" lastClr="000000"/>
                </a:solidFill>
              </a:rPr>
              <a:t>الميتوكندريا</a:t>
            </a:r>
            <a:endParaRPr lang="ar-OM" sz="3600" b="1" dirty="0" smtClean="0">
              <a:solidFill>
                <a:sysClr val="windowText" lastClr="000000"/>
              </a:solidFill>
            </a:endParaRPr>
          </a:p>
        </p:txBody>
      </p:sp>
      <p:cxnSp>
        <p:nvCxnSpPr>
          <p:cNvPr id="3" name="رابط منحني 2"/>
          <p:cNvCxnSpPr/>
          <p:nvPr/>
        </p:nvCxnSpPr>
        <p:spPr>
          <a:xfrm>
            <a:off x="7328264" y="1123406"/>
            <a:ext cx="1397725" cy="248193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صورة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5989" y="1005840"/>
            <a:ext cx="3212501" cy="757646"/>
          </a:xfrm>
          <a:prstGeom prst="rect">
            <a:avLst/>
          </a:prstGeom>
        </p:spPr>
      </p:pic>
      <p:cxnSp>
        <p:nvCxnSpPr>
          <p:cNvPr id="7" name="رابط منحني 6"/>
          <p:cNvCxnSpPr/>
          <p:nvPr/>
        </p:nvCxnSpPr>
        <p:spPr>
          <a:xfrm rot="16200000" flipH="1">
            <a:off x="8993537" y="1848154"/>
            <a:ext cx="744583" cy="575246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صورة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1566" y="2651759"/>
            <a:ext cx="2930434" cy="1841864"/>
          </a:xfrm>
          <a:prstGeom prst="rect">
            <a:avLst/>
          </a:prstGeom>
        </p:spPr>
      </p:pic>
      <p:cxnSp>
        <p:nvCxnSpPr>
          <p:cNvPr id="13" name="رابط منحني 12"/>
          <p:cNvCxnSpPr/>
          <p:nvPr/>
        </p:nvCxnSpPr>
        <p:spPr>
          <a:xfrm rot="5400000">
            <a:off x="8448163" y="1878026"/>
            <a:ext cx="672739" cy="587350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مربع نص 15"/>
          <p:cNvSpPr txBox="1"/>
          <p:nvPr/>
        </p:nvSpPr>
        <p:spPr>
          <a:xfrm>
            <a:off x="6505303" y="2579914"/>
            <a:ext cx="26643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2800" b="1" dirty="0" smtClean="0">
                <a:solidFill>
                  <a:schemeClr val="accent1">
                    <a:lumMod val="50000"/>
                  </a:schemeClr>
                </a:solidFill>
              </a:rPr>
              <a:t>تصبح لديها القدرة على مضاعفة نفسها.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8" name="صورة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442870" y="877660"/>
            <a:ext cx="2076450" cy="3848100"/>
          </a:xfrm>
          <a:prstGeom prst="rect">
            <a:avLst/>
          </a:prstGeom>
        </p:spPr>
      </p:pic>
      <p:pic>
        <p:nvPicPr>
          <p:cNvPr id="19" name="صورة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860397" y="1470057"/>
            <a:ext cx="1241395" cy="2723061"/>
          </a:xfrm>
          <a:prstGeom prst="rect">
            <a:avLst/>
          </a:prstGeom>
        </p:spPr>
      </p:pic>
      <p:pic>
        <p:nvPicPr>
          <p:cNvPr id="21" name="صورة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2005769" y="2469482"/>
            <a:ext cx="143692" cy="821756"/>
          </a:xfrm>
          <a:prstGeom prst="rect">
            <a:avLst/>
          </a:prstGeom>
        </p:spPr>
      </p:pic>
      <p:cxnSp>
        <p:nvCxnSpPr>
          <p:cNvPr id="23" name="رابط كسهم مستقيم 22"/>
          <p:cNvCxnSpPr/>
          <p:nvPr/>
        </p:nvCxnSpPr>
        <p:spPr>
          <a:xfrm>
            <a:off x="1741562" y="1371599"/>
            <a:ext cx="88461" cy="4516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رابط كسهم مستقيم 23"/>
          <p:cNvCxnSpPr/>
          <p:nvPr/>
        </p:nvCxnSpPr>
        <p:spPr>
          <a:xfrm>
            <a:off x="3252651" y="1384663"/>
            <a:ext cx="152401" cy="100027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رابط كسهم مستقيم 26"/>
          <p:cNvCxnSpPr/>
          <p:nvPr/>
        </p:nvCxnSpPr>
        <p:spPr>
          <a:xfrm flipH="1" flipV="1">
            <a:off x="3074961" y="2874204"/>
            <a:ext cx="1877357" cy="2307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رابط كسهم مستقيم 29"/>
          <p:cNvCxnSpPr/>
          <p:nvPr/>
        </p:nvCxnSpPr>
        <p:spPr>
          <a:xfrm flipH="1" flipV="1">
            <a:off x="2939144" y="3355654"/>
            <a:ext cx="747923" cy="77258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رابط كسهم مستقيم 30"/>
          <p:cNvCxnSpPr/>
          <p:nvPr/>
        </p:nvCxnSpPr>
        <p:spPr>
          <a:xfrm flipH="1" flipV="1">
            <a:off x="3500846" y="3252651"/>
            <a:ext cx="186221" cy="8755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رابط كسهم مستقيم 34"/>
          <p:cNvCxnSpPr/>
          <p:nvPr/>
        </p:nvCxnSpPr>
        <p:spPr>
          <a:xfrm flipV="1">
            <a:off x="1818898" y="2952207"/>
            <a:ext cx="140531" cy="13351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مربع نص 37"/>
          <p:cNvSpPr txBox="1"/>
          <p:nvPr/>
        </p:nvSpPr>
        <p:spPr>
          <a:xfrm>
            <a:off x="480919" y="941454"/>
            <a:ext cx="1771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OM" sz="2800" b="1" dirty="0" smtClean="0">
                <a:solidFill>
                  <a:srgbClr val="C00000"/>
                </a:solidFill>
              </a:rPr>
              <a:t>غشاء خارجي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39" name="مربع نص 38"/>
          <p:cNvSpPr txBox="1"/>
          <p:nvPr/>
        </p:nvSpPr>
        <p:spPr>
          <a:xfrm>
            <a:off x="2788595" y="893865"/>
            <a:ext cx="1630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OM" sz="2800" b="1" dirty="0" smtClean="0">
                <a:solidFill>
                  <a:srgbClr val="C00000"/>
                </a:solidFill>
              </a:rPr>
              <a:t>غشاء داخلي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40" name="مربع نص 39"/>
          <p:cNvSpPr txBox="1"/>
          <p:nvPr/>
        </p:nvSpPr>
        <p:spPr>
          <a:xfrm>
            <a:off x="4985078" y="2624131"/>
            <a:ext cx="8755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OM" sz="2800" b="1" dirty="0" smtClean="0">
                <a:solidFill>
                  <a:srgbClr val="C00000"/>
                </a:solidFill>
              </a:rPr>
              <a:t>حشوة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41" name="مربع نص 40"/>
          <p:cNvSpPr txBox="1"/>
          <p:nvPr/>
        </p:nvSpPr>
        <p:spPr>
          <a:xfrm>
            <a:off x="3405052" y="4092787"/>
            <a:ext cx="1138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OM" sz="2800" b="1" dirty="0" smtClean="0">
                <a:solidFill>
                  <a:srgbClr val="C00000"/>
                </a:solidFill>
              </a:rPr>
              <a:t>الأعراف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42" name="مربع نص 41"/>
          <p:cNvSpPr txBox="1"/>
          <p:nvPr/>
        </p:nvSpPr>
        <p:spPr>
          <a:xfrm>
            <a:off x="1340613" y="4207682"/>
            <a:ext cx="865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DNA</a:t>
            </a:r>
            <a:endParaRPr lang="en-US" sz="2800" b="1" dirty="0">
              <a:solidFill>
                <a:srgbClr val="C00000"/>
              </a:solidFill>
            </a:endParaRPr>
          </a:p>
        </p:txBody>
      </p:sp>
      <p:cxnSp>
        <p:nvCxnSpPr>
          <p:cNvPr id="43" name="رابط منحني 42"/>
          <p:cNvCxnSpPr/>
          <p:nvPr/>
        </p:nvCxnSpPr>
        <p:spPr>
          <a:xfrm rot="16200000" flipH="1">
            <a:off x="4084502" y="4567828"/>
            <a:ext cx="612920" cy="518830"/>
          </a:xfrm>
          <a:prstGeom prst="curvedConnector3">
            <a:avLst>
              <a:gd name="adj1" fmla="val 50000"/>
            </a:avLst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مربع نص 45"/>
          <p:cNvSpPr txBox="1"/>
          <p:nvPr/>
        </p:nvSpPr>
        <p:spPr>
          <a:xfrm>
            <a:off x="3086999" y="4537893"/>
            <a:ext cx="2664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2400" b="1" dirty="0" smtClean="0">
                <a:solidFill>
                  <a:schemeClr val="accent1">
                    <a:lumMod val="50000"/>
                  </a:schemeClr>
                </a:solidFill>
              </a:rPr>
              <a:t>فائدتهــــا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7" name="سحابة 46"/>
          <p:cNvSpPr/>
          <p:nvPr/>
        </p:nvSpPr>
        <p:spPr>
          <a:xfrm>
            <a:off x="4295668" y="4922260"/>
            <a:ext cx="3997797" cy="1717914"/>
          </a:xfrm>
          <a:prstGeom prst="cloud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مربع نص 47"/>
          <p:cNvSpPr txBox="1"/>
          <p:nvPr/>
        </p:nvSpPr>
        <p:spPr>
          <a:xfrm>
            <a:off x="4650377" y="5145839"/>
            <a:ext cx="30567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لزيادة مساحة السطح لزيادة مواقع التنفس الخلوي بالتالي يزداد انتاج الطاقة</a:t>
            </a:r>
            <a:r>
              <a:rPr lang="ar-OM" sz="2400" b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عنصر نائب للتذييل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OM" smtClean="0"/>
              <a:t>سالم  الجابري                مدرسة مسعود بن رمضان</a:t>
            </a:r>
            <a:endParaRPr lang="en-US"/>
          </a:p>
        </p:txBody>
      </p:sp>
      <p:sp>
        <p:nvSpPr>
          <p:cNvPr id="28" name="مستطيل 27">
            <a:hlinkClick r:id="rId7" action="ppaction://hlinksldjump"/>
          </p:cNvPr>
          <p:cNvSpPr/>
          <p:nvPr/>
        </p:nvSpPr>
        <p:spPr>
          <a:xfrm>
            <a:off x="0" y="0"/>
            <a:ext cx="1542777" cy="2228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1200" b="1" dirty="0" smtClean="0">
                <a:solidFill>
                  <a:srgbClr val="FF0000"/>
                </a:solidFill>
              </a:rPr>
              <a:t>العودة الى عنوان الدرس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52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/>
      <p:bldP spid="38" grpId="0"/>
      <p:bldP spid="39" grpId="0"/>
      <p:bldP spid="40" grpId="0"/>
      <p:bldP spid="41" grpId="0"/>
      <p:bldP spid="42" grpId="0"/>
      <p:bldP spid="46" grpId="0"/>
      <p:bldP spid="47" grpId="0" animBg="1"/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1" y="182879"/>
            <a:ext cx="11508377" cy="6531429"/>
          </a:xfrm>
          <a:prstGeom prst="rect">
            <a:avLst/>
          </a:prstGeom>
        </p:spPr>
      </p:pic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OM" smtClean="0"/>
              <a:t>سالم  الجابري                مدرسة مسعود بن رمضان</a:t>
            </a:r>
            <a:endParaRPr lang="en-US"/>
          </a:p>
        </p:txBody>
      </p:sp>
      <p:sp>
        <p:nvSpPr>
          <p:cNvPr id="4" name="مستطيل 3">
            <a:hlinkClick r:id="rId3" action="ppaction://hlinksldjump"/>
          </p:cNvPr>
          <p:cNvSpPr/>
          <p:nvPr/>
        </p:nvSpPr>
        <p:spPr>
          <a:xfrm>
            <a:off x="0" y="0"/>
            <a:ext cx="1542777" cy="2228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1200" b="1" dirty="0" smtClean="0">
                <a:solidFill>
                  <a:srgbClr val="FF0000"/>
                </a:solidFill>
              </a:rPr>
              <a:t>العودة الى عنوان الدرس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16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417" y="222069"/>
            <a:ext cx="10149839" cy="6139542"/>
          </a:xfrm>
          <a:prstGeom prst="rect">
            <a:avLst/>
          </a:prstGeom>
        </p:spPr>
      </p:pic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OM" smtClean="0"/>
              <a:t>سالم  الجابري                مدرسة مسعود بن رمضان</a:t>
            </a:r>
            <a:endParaRPr lang="en-US"/>
          </a:p>
        </p:txBody>
      </p:sp>
      <p:pic>
        <p:nvPicPr>
          <p:cNvPr id="2" name="صورة 1" descr="Tick &lt;strong&gt;Mark&lt;/strong&gt; Checked Check · Free vector graphic on Pixaba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492" y="5849213"/>
            <a:ext cx="457200" cy="391885"/>
          </a:xfrm>
          <a:prstGeom prst="rect">
            <a:avLst/>
          </a:prstGeom>
        </p:spPr>
      </p:pic>
      <p:sp>
        <p:nvSpPr>
          <p:cNvPr id="5" name="مستطيل 4">
            <a:hlinkClick r:id="rId4" action="ppaction://hlinksldjump"/>
          </p:cNvPr>
          <p:cNvSpPr/>
          <p:nvPr/>
        </p:nvSpPr>
        <p:spPr>
          <a:xfrm>
            <a:off x="0" y="0"/>
            <a:ext cx="1542777" cy="2228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1200" b="1" dirty="0" smtClean="0">
                <a:solidFill>
                  <a:srgbClr val="FF0000"/>
                </a:solidFill>
              </a:rPr>
              <a:t>العودة الى عنوان الدرس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41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9518" y="130901"/>
            <a:ext cx="3293065" cy="574494"/>
          </a:xfrm>
          <a:prstGeom prst="rect">
            <a:avLst/>
          </a:prstGeom>
        </p:spPr>
      </p:pic>
      <p:cxnSp>
        <p:nvCxnSpPr>
          <p:cNvPr id="3" name="رابط مستقيم 2"/>
          <p:cNvCxnSpPr/>
          <p:nvPr/>
        </p:nvCxnSpPr>
        <p:spPr>
          <a:xfrm flipH="1">
            <a:off x="6753497" y="731520"/>
            <a:ext cx="2" cy="365760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رابط منحني 3"/>
          <p:cNvCxnSpPr/>
          <p:nvPr/>
        </p:nvCxnSpPr>
        <p:spPr>
          <a:xfrm flipV="1">
            <a:off x="7863840" y="836023"/>
            <a:ext cx="1463040" cy="462957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مربع نص 4"/>
          <p:cNvSpPr txBox="1"/>
          <p:nvPr/>
        </p:nvSpPr>
        <p:spPr>
          <a:xfrm>
            <a:off x="7046165" y="734139"/>
            <a:ext cx="1635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2800" b="1" dirty="0" smtClean="0">
                <a:solidFill>
                  <a:srgbClr val="FF0066"/>
                </a:solidFill>
              </a:rPr>
              <a:t>تتكون</a:t>
            </a:r>
          </a:p>
          <a:p>
            <a:pPr algn="ctr"/>
            <a:r>
              <a:rPr lang="ar-OM" sz="2800" b="1" dirty="0" smtClean="0">
                <a:solidFill>
                  <a:srgbClr val="FF0066"/>
                </a:solidFill>
              </a:rPr>
              <a:t>من</a:t>
            </a:r>
            <a:endParaRPr lang="ar-OM" sz="2800" b="1" dirty="0">
              <a:solidFill>
                <a:srgbClr val="FF0066"/>
              </a:solidFill>
            </a:endParaRPr>
          </a:p>
        </p:txBody>
      </p:sp>
      <p:cxnSp>
        <p:nvCxnSpPr>
          <p:cNvPr id="9" name="رابط منحني 8"/>
          <p:cNvCxnSpPr/>
          <p:nvPr/>
        </p:nvCxnSpPr>
        <p:spPr>
          <a:xfrm>
            <a:off x="6753497" y="1097280"/>
            <a:ext cx="1110343" cy="201699"/>
          </a:xfrm>
          <a:prstGeom prst="curvedConnector3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صورة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9189" y="600891"/>
            <a:ext cx="1303793" cy="446859"/>
          </a:xfrm>
          <a:prstGeom prst="rect">
            <a:avLst/>
          </a:prstGeom>
        </p:spPr>
      </p:pic>
      <p:cxnSp>
        <p:nvCxnSpPr>
          <p:cNvPr id="14" name="رابط منحني 13"/>
          <p:cNvCxnSpPr/>
          <p:nvPr/>
        </p:nvCxnSpPr>
        <p:spPr>
          <a:xfrm>
            <a:off x="8358832" y="1242384"/>
            <a:ext cx="968048" cy="445862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صورة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9189" y="1465315"/>
            <a:ext cx="2374948" cy="951314"/>
          </a:xfrm>
          <a:prstGeom prst="rect">
            <a:avLst/>
          </a:prstGeom>
        </p:spPr>
      </p:pic>
      <p:cxnSp>
        <p:nvCxnSpPr>
          <p:cNvPr id="10" name="رابط منحني 9"/>
          <p:cNvCxnSpPr/>
          <p:nvPr/>
        </p:nvCxnSpPr>
        <p:spPr>
          <a:xfrm rot="10800000" flipV="1">
            <a:off x="5421087" y="1097279"/>
            <a:ext cx="1332410" cy="466060"/>
          </a:xfrm>
          <a:prstGeom prst="curvedConnector3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مربع نص 12"/>
          <p:cNvSpPr txBox="1"/>
          <p:nvPr/>
        </p:nvSpPr>
        <p:spPr>
          <a:xfrm>
            <a:off x="5168804" y="1077481"/>
            <a:ext cx="1635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2800" b="1" dirty="0" smtClean="0">
                <a:solidFill>
                  <a:srgbClr val="FF0066"/>
                </a:solidFill>
              </a:rPr>
              <a:t>مكــــــانها</a:t>
            </a:r>
            <a:endParaRPr lang="ar-OM" sz="2800" b="1" dirty="0">
              <a:solidFill>
                <a:srgbClr val="FF0066"/>
              </a:solidFill>
            </a:endParaRPr>
          </a:p>
        </p:txBody>
      </p:sp>
      <p:cxnSp>
        <p:nvCxnSpPr>
          <p:cNvPr id="15" name="رابط منحني 14"/>
          <p:cNvCxnSpPr/>
          <p:nvPr/>
        </p:nvCxnSpPr>
        <p:spPr>
          <a:xfrm rot="5400000">
            <a:off x="4586763" y="1724987"/>
            <a:ext cx="977661" cy="711832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مستطيل مستدير الزوايا 10"/>
          <p:cNvSpPr/>
          <p:nvPr/>
        </p:nvSpPr>
        <p:spPr>
          <a:xfrm>
            <a:off x="4085032" y="2569732"/>
            <a:ext cx="2039031" cy="941782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صورة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1600" y="2668015"/>
            <a:ext cx="1750423" cy="747855"/>
          </a:xfrm>
          <a:prstGeom prst="rect">
            <a:avLst/>
          </a:prstGeom>
        </p:spPr>
      </p:pic>
      <p:sp>
        <p:nvSpPr>
          <p:cNvPr id="18" name="مستطيل مستدير الزوايا 17"/>
          <p:cNvSpPr/>
          <p:nvPr/>
        </p:nvSpPr>
        <p:spPr>
          <a:xfrm>
            <a:off x="365010" y="2228456"/>
            <a:ext cx="2039031" cy="941782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رابط منحني 18"/>
          <p:cNvCxnSpPr/>
          <p:nvPr/>
        </p:nvCxnSpPr>
        <p:spPr>
          <a:xfrm rot="10800000" flipV="1">
            <a:off x="2404041" y="1580267"/>
            <a:ext cx="2976481" cy="898930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صورة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996" y="2284744"/>
            <a:ext cx="1937058" cy="829206"/>
          </a:xfrm>
          <a:prstGeom prst="rect">
            <a:avLst/>
          </a:prstGeom>
        </p:spPr>
      </p:pic>
      <p:cxnSp>
        <p:nvCxnSpPr>
          <p:cNvPr id="22" name="رابط منحني 21"/>
          <p:cNvCxnSpPr/>
          <p:nvPr/>
        </p:nvCxnSpPr>
        <p:spPr>
          <a:xfrm rot="16200000" flipH="1">
            <a:off x="4891715" y="3827447"/>
            <a:ext cx="709604" cy="119748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رابط منحني 22"/>
          <p:cNvCxnSpPr/>
          <p:nvPr/>
        </p:nvCxnSpPr>
        <p:spPr>
          <a:xfrm rot="16200000" flipH="1">
            <a:off x="886950" y="3485083"/>
            <a:ext cx="659865" cy="95794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مربع نص 25"/>
          <p:cNvSpPr txBox="1"/>
          <p:nvPr/>
        </p:nvSpPr>
        <p:spPr>
          <a:xfrm>
            <a:off x="4488713" y="3511514"/>
            <a:ext cx="1635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2800" b="1" dirty="0" smtClean="0">
                <a:solidFill>
                  <a:srgbClr val="FF0066"/>
                </a:solidFill>
              </a:rPr>
              <a:t>تقوم   بـــ</a:t>
            </a:r>
            <a:endParaRPr lang="ar-OM" sz="2800" b="1" dirty="0">
              <a:solidFill>
                <a:srgbClr val="FF0066"/>
              </a:solidFill>
            </a:endParaRPr>
          </a:p>
        </p:txBody>
      </p:sp>
      <p:sp>
        <p:nvSpPr>
          <p:cNvPr id="27" name="مربع نص 26"/>
          <p:cNvSpPr txBox="1"/>
          <p:nvPr/>
        </p:nvSpPr>
        <p:spPr>
          <a:xfrm>
            <a:off x="447105" y="3115134"/>
            <a:ext cx="1635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2800" b="1" dirty="0" smtClean="0">
                <a:solidFill>
                  <a:srgbClr val="FF0066"/>
                </a:solidFill>
              </a:rPr>
              <a:t>تقوم   بـــ</a:t>
            </a:r>
            <a:endParaRPr lang="ar-OM" sz="2800" b="1" dirty="0">
              <a:solidFill>
                <a:srgbClr val="FF0066"/>
              </a:solidFill>
            </a:endParaRPr>
          </a:p>
        </p:txBody>
      </p:sp>
      <p:pic>
        <p:nvPicPr>
          <p:cNvPr id="28" name="صورة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1600" y="4276544"/>
            <a:ext cx="2429691" cy="854764"/>
          </a:xfrm>
          <a:prstGeom prst="rect">
            <a:avLst/>
          </a:prstGeom>
        </p:spPr>
      </p:pic>
      <p:cxnSp>
        <p:nvCxnSpPr>
          <p:cNvPr id="29" name="رابط منحني 28"/>
          <p:cNvCxnSpPr/>
          <p:nvPr/>
        </p:nvCxnSpPr>
        <p:spPr>
          <a:xfrm rot="16200000" flipH="1">
            <a:off x="5330566" y="5323087"/>
            <a:ext cx="709604" cy="119748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مربع نص 29"/>
          <p:cNvSpPr txBox="1"/>
          <p:nvPr/>
        </p:nvSpPr>
        <p:spPr>
          <a:xfrm>
            <a:off x="4927564" y="5007154"/>
            <a:ext cx="1635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2800" b="1" dirty="0" smtClean="0">
                <a:solidFill>
                  <a:srgbClr val="FF0066"/>
                </a:solidFill>
              </a:rPr>
              <a:t>مثـــــل</a:t>
            </a:r>
            <a:endParaRPr lang="ar-OM" sz="2800" b="1" dirty="0">
              <a:solidFill>
                <a:srgbClr val="FF0066"/>
              </a:solidFill>
            </a:endParaRPr>
          </a:p>
        </p:txBody>
      </p:sp>
      <p:pic>
        <p:nvPicPr>
          <p:cNvPr id="31" name="صورة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4689" y="5737969"/>
            <a:ext cx="1917677" cy="944178"/>
          </a:xfrm>
          <a:prstGeom prst="rect">
            <a:avLst/>
          </a:prstGeom>
        </p:spPr>
      </p:pic>
      <p:pic>
        <p:nvPicPr>
          <p:cNvPr id="32" name="صورة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1632" y="3912652"/>
            <a:ext cx="1550823" cy="889184"/>
          </a:xfrm>
          <a:prstGeom prst="rect">
            <a:avLst/>
          </a:prstGeom>
        </p:spPr>
      </p:pic>
      <p:cxnSp>
        <p:nvCxnSpPr>
          <p:cNvPr id="33" name="رابط منحني 32"/>
          <p:cNvCxnSpPr/>
          <p:nvPr/>
        </p:nvCxnSpPr>
        <p:spPr>
          <a:xfrm rot="16200000" flipH="1">
            <a:off x="973821" y="5026271"/>
            <a:ext cx="709605" cy="119748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مربع نص 33"/>
          <p:cNvSpPr txBox="1"/>
          <p:nvPr/>
        </p:nvSpPr>
        <p:spPr>
          <a:xfrm>
            <a:off x="570820" y="4710338"/>
            <a:ext cx="1635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2800" b="1" dirty="0" smtClean="0">
                <a:solidFill>
                  <a:srgbClr val="FF0066"/>
                </a:solidFill>
              </a:rPr>
              <a:t>مثـــــل</a:t>
            </a:r>
            <a:endParaRPr lang="ar-OM" sz="2800" b="1" dirty="0">
              <a:solidFill>
                <a:srgbClr val="FF0066"/>
              </a:solidFill>
            </a:endParaRPr>
          </a:p>
        </p:txBody>
      </p:sp>
      <p:pic>
        <p:nvPicPr>
          <p:cNvPr id="35" name="صورة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7371" y="5461952"/>
            <a:ext cx="2716388" cy="1038055"/>
          </a:xfrm>
          <a:prstGeom prst="rect">
            <a:avLst/>
          </a:prstGeom>
        </p:spPr>
      </p:pic>
      <p:cxnSp>
        <p:nvCxnSpPr>
          <p:cNvPr id="55" name="رابط منحني 54"/>
          <p:cNvCxnSpPr/>
          <p:nvPr/>
        </p:nvCxnSpPr>
        <p:spPr>
          <a:xfrm rot="16200000" flipH="1">
            <a:off x="6503460" y="1352107"/>
            <a:ext cx="1796249" cy="1247194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مربع نص 56"/>
          <p:cNvSpPr txBox="1"/>
          <p:nvPr/>
        </p:nvSpPr>
        <p:spPr>
          <a:xfrm>
            <a:off x="7207506" y="2023134"/>
            <a:ext cx="1635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2800" b="1" dirty="0" smtClean="0">
                <a:solidFill>
                  <a:srgbClr val="FF0066"/>
                </a:solidFill>
              </a:rPr>
              <a:t>التركيـــــــب</a:t>
            </a:r>
            <a:endParaRPr lang="ar-OM" sz="2800" b="1" dirty="0">
              <a:solidFill>
                <a:srgbClr val="FF0066"/>
              </a:solidFill>
            </a:endParaRPr>
          </a:p>
        </p:txBody>
      </p:sp>
      <p:pic>
        <p:nvPicPr>
          <p:cNvPr id="59" name="صورة 5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68244" y="2921309"/>
            <a:ext cx="1781175" cy="1733550"/>
          </a:xfrm>
          <a:prstGeom prst="rect">
            <a:avLst/>
          </a:prstGeom>
        </p:spPr>
      </p:pic>
      <p:pic>
        <p:nvPicPr>
          <p:cNvPr id="60" name="صورة 5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24884" y="4676347"/>
            <a:ext cx="1866900" cy="762000"/>
          </a:xfrm>
          <a:prstGeom prst="rect">
            <a:avLst/>
          </a:prstGeom>
        </p:spPr>
      </p:pic>
      <p:cxnSp>
        <p:nvCxnSpPr>
          <p:cNvPr id="61" name="رابط كسهم مستقيم 60"/>
          <p:cNvCxnSpPr/>
          <p:nvPr/>
        </p:nvCxnSpPr>
        <p:spPr>
          <a:xfrm flipH="1">
            <a:off x="8301471" y="3717370"/>
            <a:ext cx="1642816" cy="685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مربع نص 61"/>
          <p:cNvSpPr txBox="1"/>
          <p:nvPr/>
        </p:nvSpPr>
        <p:spPr>
          <a:xfrm>
            <a:off x="9944287" y="3486537"/>
            <a:ext cx="1298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OM" sz="2400" b="1" dirty="0" smtClean="0">
                <a:solidFill>
                  <a:srgbClr val="C00000"/>
                </a:solidFill>
              </a:rPr>
              <a:t>وحدة كبيرة</a:t>
            </a:r>
            <a:endParaRPr lang="en-US" sz="2400" b="1" dirty="0">
              <a:solidFill>
                <a:srgbClr val="C00000"/>
              </a:solidFill>
            </a:endParaRPr>
          </a:p>
        </p:txBody>
      </p:sp>
      <p:cxnSp>
        <p:nvCxnSpPr>
          <p:cNvPr id="64" name="رابط كسهم مستقيم 63"/>
          <p:cNvCxnSpPr/>
          <p:nvPr/>
        </p:nvCxnSpPr>
        <p:spPr>
          <a:xfrm flipH="1">
            <a:off x="8328625" y="5200732"/>
            <a:ext cx="1642816" cy="685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مربع نص 64"/>
          <p:cNvSpPr txBox="1"/>
          <p:nvPr/>
        </p:nvSpPr>
        <p:spPr>
          <a:xfrm>
            <a:off x="9971441" y="4969899"/>
            <a:ext cx="1452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OM" sz="2400" b="1" dirty="0" smtClean="0">
                <a:solidFill>
                  <a:srgbClr val="C00000"/>
                </a:solidFill>
              </a:rPr>
              <a:t>وحدة صغيرة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0" name="عنصر نائب للتذييل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OM" smtClean="0"/>
              <a:t>سالم  الجابري                مدرسة مسعود بن رمضان</a:t>
            </a:r>
            <a:endParaRPr lang="en-US"/>
          </a:p>
        </p:txBody>
      </p:sp>
      <p:sp>
        <p:nvSpPr>
          <p:cNvPr id="39" name="مستطيل 38">
            <a:hlinkClick r:id="rId14" action="ppaction://hlinksldjump"/>
          </p:cNvPr>
          <p:cNvSpPr/>
          <p:nvPr/>
        </p:nvSpPr>
        <p:spPr>
          <a:xfrm>
            <a:off x="0" y="0"/>
            <a:ext cx="1542777" cy="2228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1200" b="1" dirty="0" smtClean="0">
                <a:solidFill>
                  <a:srgbClr val="FF0000"/>
                </a:solidFill>
              </a:rPr>
              <a:t>العودة الى عنوان الدرس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28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1" grpId="0" animBg="1"/>
      <p:bldP spid="18" grpId="0" animBg="1"/>
      <p:bldP spid="26" grpId="0"/>
      <p:bldP spid="27" grpId="0"/>
      <p:bldP spid="30" grpId="0"/>
      <p:bldP spid="34" grpId="0"/>
      <p:bldP spid="57" grpId="0"/>
      <p:bldP spid="62" grpId="0"/>
      <p:bldP spid="6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48A27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9750" y="0"/>
            <a:ext cx="11482250" cy="6701246"/>
          </a:xfrm>
          <a:prstGeom prst="rect">
            <a:avLst/>
          </a:prstGeom>
        </p:spPr>
      </p:pic>
      <p:sp>
        <p:nvSpPr>
          <p:cNvPr id="3" name="سهم بشكل U 2">
            <a:hlinkClick r:id="rId5" action="ppaction://hlinksldjump"/>
          </p:cNvPr>
          <p:cNvSpPr/>
          <p:nvPr/>
        </p:nvSpPr>
        <p:spPr>
          <a:xfrm flipH="1" flipV="1">
            <a:off x="121922" y="6361610"/>
            <a:ext cx="439781" cy="339635"/>
          </a:xfrm>
          <a:prstGeom prst="uturnArrow">
            <a:avLst/>
          </a:prstGeom>
          <a:solidFill>
            <a:srgbClr val="FF0000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مستطيل 3">
            <a:hlinkClick r:id="rId6" action="ppaction://hlinksldjump"/>
          </p:cNvPr>
          <p:cNvSpPr/>
          <p:nvPr/>
        </p:nvSpPr>
        <p:spPr>
          <a:xfrm>
            <a:off x="0" y="0"/>
            <a:ext cx="1542777" cy="2228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1200" b="1" dirty="0" smtClean="0">
                <a:solidFill>
                  <a:srgbClr val="FF0000"/>
                </a:solidFill>
              </a:rPr>
              <a:t>العودة الى عنوان الدرس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61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1" y="365760"/>
            <a:ext cx="10946674" cy="5865223"/>
          </a:xfrm>
          <a:prstGeom prst="rect">
            <a:avLst/>
          </a:prstGeom>
        </p:spPr>
      </p:pic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OM" smtClean="0"/>
              <a:t>سالم  الجابري                مدرسة مسعود بن رمضان</a:t>
            </a:r>
            <a:endParaRPr lang="en-US"/>
          </a:p>
        </p:txBody>
      </p:sp>
      <p:sp>
        <p:nvSpPr>
          <p:cNvPr id="4" name="مستطيل 3">
            <a:hlinkClick r:id="rId3" action="ppaction://hlinksldjump"/>
          </p:cNvPr>
          <p:cNvSpPr/>
          <p:nvPr/>
        </p:nvSpPr>
        <p:spPr>
          <a:xfrm>
            <a:off x="0" y="0"/>
            <a:ext cx="1542777" cy="2228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1200" b="1" dirty="0" smtClean="0">
                <a:solidFill>
                  <a:srgbClr val="FF0000"/>
                </a:solidFill>
              </a:rPr>
              <a:t>العودة الى عنوان الدرس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50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977" y="0"/>
            <a:ext cx="4990011" cy="858339"/>
          </a:xfrm>
          <a:prstGeom prst="rect">
            <a:avLst/>
          </a:prstGeom>
        </p:spPr>
      </p:pic>
      <p:cxnSp>
        <p:nvCxnSpPr>
          <p:cNvPr id="3" name="رابط منحني 2"/>
          <p:cNvCxnSpPr/>
          <p:nvPr/>
        </p:nvCxnSpPr>
        <p:spPr>
          <a:xfrm>
            <a:off x="7236822" y="858339"/>
            <a:ext cx="1489166" cy="650674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صورة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7836" y="1293226"/>
            <a:ext cx="3394164" cy="618446"/>
          </a:xfrm>
          <a:prstGeom prst="rect">
            <a:avLst/>
          </a:prstGeom>
        </p:spPr>
      </p:pic>
      <p:cxnSp>
        <p:nvCxnSpPr>
          <p:cNvPr id="8" name="رابط منحني 7"/>
          <p:cNvCxnSpPr/>
          <p:nvPr/>
        </p:nvCxnSpPr>
        <p:spPr>
          <a:xfrm rot="16200000" flipH="1">
            <a:off x="6790237" y="1304925"/>
            <a:ext cx="1584415" cy="691242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صورة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2099" y="2146595"/>
            <a:ext cx="2655570" cy="915095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8971" y="2463539"/>
            <a:ext cx="2947851" cy="665968"/>
          </a:xfrm>
          <a:prstGeom prst="rect">
            <a:avLst/>
          </a:prstGeom>
        </p:spPr>
      </p:pic>
      <p:cxnSp>
        <p:nvCxnSpPr>
          <p:cNvPr id="12" name="رابط منحني 11"/>
          <p:cNvCxnSpPr/>
          <p:nvPr/>
        </p:nvCxnSpPr>
        <p:spPr>
          <a:xfrm rot="5400000">
            <a:off x="6099691" y="1230219"/>
            <a:ext cx="1516620" cy="757647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صورة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7348" y="3061690"/>
            <a:ext cx="3372803" cy="2945184"/>
          </a:xfrm>
          <a:prstGeom prst="rect">
            <a:avLst/>
          </a:prstGeom>
        </p:spPr>
      </p:pic>
      <p:cxnSp>
        <p:nvCxnSpPr>
          <p:cNvPr id="19" name="رابط منحني 18"/>
          <p:cNvCxnSpPr/>
          <p:nvPr/>
        </p:nvCxnSpPr>
        <p:spPr>
          <a:xfrm rot="10800000">
            <a:off x="4676503" y="1132253"/>
            <a:ext cx="1441812" cy="217072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رابط مستقيم 22"/>
          <p:cNvCxnSpPr/>
          <p:nvPr/>
        </p:nvCxnSpPr>
        <p:spPr>
          <a:xfrm flipH="1">
            <a:off x="6077494" y="879124"/>
            <a:ext cx="1152256" cy="506258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رابط منحني 26"/>
          <p:cNvCxnSpPr/>
          <p:nvPr/>
        </p:nvCxnSpPr>
        <p:spPr>
          <a:xfrm rot="10800000" flipV="1">
            <a:off x="4807132" y="1374219"/>
            <a:ext cx="1270363" cy="426246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مربع نص 29"/>
          <p:cNvSpPr txBox="1"/>
          <p:nvPr/>
        </p:nvSpPr>
        <p:spPr>
          <a:xfrm>
            <a:off x="6098865" y="776790"/>
            <a:ext cx="971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sz="2800" b="1" dirty="0" smtClean="0">
                <a:solidFill>
                  <a:srgbClr val="FF0066"/>
                </a:solidFill>
              </a:rPr>
              <a:t>الانواع</a:t>
            </a:r>
            <a:endParaRPr lang="en-US" sz="2800" b="1" dirty="0">
              <a:solidFill>
                <a:srgbClr val="FF0066"/>
              </a:solidFill>
            </a:endParaRPr>
          </a:p>
        </p:txBody>
      </p:sp>
      <p:pic>
        <p:nvPicPr>
          <p:cNvPr id="34" name="صورة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5781" y="872641"/>
            <a:ext cx="1902550" cy="491061"/>
          </a:xfrm>
          <a:prstGeom prst="rect">
            <a:avLst/>
          </a:prstGeom>
        </p:spPr>
      </p:pic>
      <p:pic>
        <p:nvPicPr>
          <p:cNvPr id="35" name="صورة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836" y="1565710"/>
            <a:ext cx="2155372" cy="508662"/>
          </a:xfrm>
          <a:prstGeom prst="rect">
            <a:avLst/>
          </a:prstGeom>
        </p:spPr>
      </p:pic>
      <p:sp>
        <p:nvSpPr>
          <p:cNvPr id="36" name="قوس كبير أيسر 35"/>
          <p:cNvSpPr/>
          <p:nvPr/>
        </p:nvSpPr>
        <p:spPr>
          <a:xfrm>
            <a:off x="2299883" y="1036567"/>
            <a:ext cx="169817" cy="873272"/>
          </a:xfrm>
          <a:prstGeom prst="leftBrac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سحابة 36"/>
          <p:cNvSpPr/>
          <p:nvPr/>
        </p:nvSpPr>
        <p:spPr>
          <a:xfrm>
            <a:off x="698622" y="850732"/>
            <a:ext cx="1590576" cy="1203086"/>
          </a:xfrm>
          <a:prstGeom prst="cloud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مربع نص 37"/>
          <p:cNvSpPr txBox="1"/>
          <p:nvPr/>
        </p:nvSpPr>
        <p:spPr>
          <a:xfrm>
            <a:off x="761060" y="933826"/>
            <a:ext cx="1216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ما الفرق بينهما ؟؟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عنصر نائب للتذييل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OM" smtClean="0"/>
              <a:t>سالم  الجابري                مدرسة مسعود بن رمضان</a:t>
            </a:r>
            <a:endParaRPr lang="en-US"/>
          </a:p>
        </p:txBody>
      </p:sp>
      <p:sp>
        <p:nvSpPr>
          <p:cNvPr id="20" name="مستطيل 19">
            <a:hlinkClick r:id="rId9" action="ppaction://hlinksldjump"/>
          </p:cNvPr>
          <p:cNvSpPr/>
          <p:nvPr/>
        </p:nvSpPr>
        <p:spPr>
          <a:xfrm>
            <a:off x="0" y="0"/>
            <a:ext cx="1542777" cy="2228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1200" b="1" dirty="0" smtClean="0">
                <a:solidFill>
                  <a:srgbClr val="FF0000"/>
                </a:solidFill>
              </a:rPr>
              <a:t>العودة الى عنوان الدرس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14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6" grpId="0" animBg="1"/>
      <p:bldP spid="37" grpId="0" animBg="1"/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CCEA4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5577" y="182879"/>
            <a:ext cx="11403873" cy="5812972"/>
          </a:xfrm>
          <a:prstGeom prst="rect">
            <a:avLst/>
          </a:prstGeom>
        </p:spPr>
      </p:pic>
      <p:sp>
        <p:nvSpPr>
          <p:cNvPr id="3" name="مستطيل 2">
            <a:hlinkClick r:id="rId5" action="ppaction://hlinksldjump"/>
          </p:cNvPr>
          <p:cNvSpPr/>
          <p:nvPr/>
        </p:nvSpPr>
        <p:spPr>
          <a:xfrm>
            <a:off x="0" y="0"/>
            <a:ext cx="1542777" cy="2228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1200" b="1" dirty="0" smtClean="0">
                <a:solidFill>
                  <a:srgbClr val="FF0000"/>
                </a:solidFill>
              </a:rPr>
              <a:t>العودة الى عنوان الدرس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56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977" y="0"/>
            <a:ext cx="4990011" cy="858339"/>
          </a:xfrm>
          <a:prstGeom prst="rect">
            <a:avLst/>
          </a:prstGeom>
        </p:spPr>
      </p:pic>
      <p:cxnSp>
        <p:nvCxnSpPr>
          <p:cNvPr id="3" name="رابط منحني 2"/>
          <p:cNvCxnSpPr/>
          <p:nvPr/>
        </p:nvCxnSpPr>
        <p:spPr>
          <a:xfrm rot="10800000" flipV="1">
            <a:off x="5408023" y="1378389"/>
            <a:ext cx="1358537" cy="197889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رابط مستقيم 3"/>
          <p:cNvCxnSpPr/>
          <p:nvPr/>
        </p:nvCxnSpPr>
        <p:spPr>
          <a:xfrm flipH="1">
            <a:off x="6753497" y="731520"/>
            <a:ext cx="1" cy="660450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رابط منحني 4"/>
          <p:cNvCxnSpPr/>
          <p:nvPr/>
        </p:nvCxnSpPr>
        <p:spPr>
          <a:xfrm>
            <a:off x="6753497" y="1387217"/>
            <a:ext cx="1489166" cy="176751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مربع نص 5"/>
          <p:cNvSpPr txBox="1"/>
          <p:nvPr/>
        </p:nvSpPr>
        <p:spPr>
          <a:xfrm>
            <a:off x="5695407" y="731520"/>
            <a:ext cx="1635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sz="2800" b="1" dirty="0" smtClean="0">
                <a:solidFill>
                  <a:srgbClr val="FF0066"/>
                </a:solidFill>
              </a:rPr>
              <a:t>الانـــواع</a:t>
            </a:r>
            <a:endParaRPr lang="en-US" sz="2800" b="1" dirty="0">
              <a:solidFill>
                <a:srgbClr val="FF0066"/>
              </a:solidFill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8123" y="1262568"/>
            <a:ext cx="2434859" cy="670735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7294" y="1347935"/>
            <a:ext cx="2978332" cy="508662"/>
          </a:xfrm>
          <a:prstGeom prst="rect">
            <a:avLst/>
          </a:prstGeom>
        </p:spPr>
      </p:pic>
      <p:cxnSp>
        <p:nvCxnSpPr>
          <p:cNvPr id="15" name="رابط منحني 14"/>
          <p:cNvCxnSpPr/>
          <p:nvPr/>
        </p:nvCxnSpPr>
        <p:spPr>
          <a:xfrm rot="16200000" flipH="1">
            <a:off x="9909505" y="1980351"/>
            <a:ext cx="627020" cy="532924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صورة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4445" y="2718802"/>
            <a:ext cx="2325189" cy="737507"/>
          </a:xfrm>
          <a:prstGeom prst="rect">
            <a:avLst/>
          </a:prstGeom>
        </p:spPr>
      </p:pic>
      <p:cxnSp>
        <p:nvCxnSpPr>
          <p:cNvPr id="19" name="رابط منحني 18"/>
          <p:cNvCxnSpPr/>
          <p:nvPr/>
        </p:nvCxnSpPr>
        <p:spPr>
          <a:xfrm rot="16200000" flipH="1">
            <a:off x="10430745" y="3751946"/>
            <a:ext cx="640899" cy="195943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صورة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6553" y="4241808"/>
            <a:ext cx="1785227" cy="748203"/>
          </a:xfrm>
          <a:prstGeom prst="rect">
            <a:avLst/>
          </a:prstGeom>
        </p:spPr>
      </p:pic>
      <p:cxnSp>
        <p:nvCxnSpPr>
          <p:cNvPr id="22" name="رابط مستقيم 21"/>
          <p:cNvCxnSpPr/>
          <p:nvPr/>
        </p:nvCxnSpPr>
        <p:spPr>
          <a:xfrm flipH="1">
            <a:off x="8867095" y="2916551"/>
            <a:ext cx="718457" cy="2382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مربع نص 24"/>
          <p:cNvSpPr txBox="1"/>
          <p:nvPr/>
        </p:nvSpPr>
        <p:spPr>
          <a:xfrm>
            <a:off x="7837877" y="2451050"/>
            <a:ext cx="1635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sz="2800" b="1" dirty="0" smtClean="0">
                <a:solidFill>
                  <a:srgbClr val="FF0066"/>
                </a:solidFill>
              </a:rPr>
              <a:t>يكون</a:t>
            </a:r>
            <a:endParaRPr lang="en-US" sz="2800" b="1" dirty="0">
              <a:solidFill>
                <a:srgbClr val="FF0066"/>
              </a:solidFill>
            </a:endParaRPr>
          </a:p>
        </p:txBody>
      </p:sp>
      <p:cxnSp>
        <p:nvCxnSpPr>
          <p:cNvPr id="26" name="رابط منحني 25"/>
          <p:cNvCxnSpPr/>
          <p:nvPr/>
        </p:nvCxnSpPr>
        <p:spPr>
          <a:xfrm rot="10800000">
            <a:off x="8349850" y="2589308"/>
            <a:ext cx="506809" cy="324186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سحابة 27"/>
          <p:cNvSpPr/>
          <p:nvPr/>
        </p:nvSpPr>
        <p:spPr>
          <a:xfrm>
            <a:off x="5695407" y="1986261"/>
            <a:ext cx="2542119" cy="927234"/>
          </a:xfrm>
          <a:prstGeom prst="cloud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صورة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9997" y="2203411"/>
            <a:ext cx="2207331" cy="385897"/>
          </a:xfrm>
          <a:prstGeom prst="rect">
            <a:avLst/>
          </a:prstGeom>
        </p:spPr>
      </p:pic>
      <p:cxnSp>
        <p:nvCxnSpPr>
          <p:cNvPr id="30" name="رابط منحني 29"/>
          <p:cNvCxnSpPr>
            <a:stCxn id="28" idx="1"/>
          </p:cNvCxnSpPr>
          <p:nvPr/>
        </p:nvCxnSpPr>
        <p:spPr>
          <a:xfrm rot="5400000">
            <a:off x="6405202" y="2895043"/>
            <a:ext cx="543801" cy="578730"/>
          </a:xfrm>
          <a:prstGeom prst="curvedConnector2">
            <a:avLst/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مربع نص 32"/>
          <p:cNvSpPr txBox="1"/>
          <p:nvPr/>
        </p:nvSpPr>
        <p:spPr>
          <a:xfrm>
            <a:off x="5766823" y="2852208"/>
            <a:ext cx="1635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sz="2800" b="1" dirty="0" smtClean="0">
                <a:solidFill>
                  <a:srgbClr val="FF0066"/>
                </a:solidFill>
              </a:rPr>
              <a:t>مثـــــل</a:t>
            </a:r>
            <a:endParaRPr lang="en-US" sz="2800" b="1" dirty="0">
              <a:solidFill>
                <a:srgbClr val="FF0066"/>
              </a:solidFill>
            </a:endParaRPr>
          </a:p>
        </p:txBody>
      </p:sp>
      <p:sp>
        <p:nvSpPr>
          <p:cNvPr id="34" name="مربع نص 33"/>
          <p:cNvSpPr txBox="1"/>
          <p:nvPr/>
        </p:nvSpPr>
        <p:spPr>
          <a:xfrm>
            <a:off x="4752387" y="3184408"/>
            <a:ext cx="1635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sz="2800" b="1" dirty="0" smtClean="0">
                <a:solidFill>
                  <a:srgbClr val="002060"/>
                </a:solidFill>
              </a:rPr>
              <a:t>الانزيمات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37" name="سحابة 36"/>
          <p:cNvSpPr/>
          <p:nvPr/>
        </p:nvSpPr>
        <p:spPr>
          <a:xfrm>
            <a:off x="6513082" y="4019182"/>
            <a:ext cx="2542119" cy="840201"/>
          </a:xfrm>
          <a:prstGeom prst="cloud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رابط منحني 37"/>
          <p:cNvCxnSpPr/>
          <p:nvPr/>
        </p:nvCxnSpPr>
        <p:spPr>
          <a:xfrm rot="5400000">
            <a:off x="7723984" y="3003703"/>
            <a:ext cx="1123264" cy="976629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صورة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6469" y="4160363"/>
            <a:ext cx="1672080" cy="539050"/>
          </a:xfrm>
          <a:prstGeom prst="rect">
            <a:avLst/>
          </a:prstGeom>
        </p:spPr>
      </p:pic>
      <p:cxnSp>
        <p:nvCxnSpPr>
          <p:cNvPr id="41" name="رابط منحني 40"/>
          <p:cNvCxnSpPr/>
          <p:nvPr/>
        </p:nvCxnSpPr>
        <p:spPr>
          <a:xfrm rot="5400000">
            <a:off x="7859688" y="4759178"/>
            <a:ext cx="543801" cy="578730"/>
          </a:xfrm>
          <a:prstGeom prst="curvedConnector2">
            <a:avLst/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مربع نص 41"/>
          <p:cNvSpPr txBox="1"/>
          <p:nvPr/>
        </p:nvSpPr>
        <p:spPr>
          <a:xfrm>
            <a:off x="7221309" y="4716343"/>
            <a:ext cx="1635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sz="2800" b="1" dirty="0" smtClean="0">
                <a:solidFill>
                  <a:srgbClr val="FF0066"/>
                </a:solidFill>
              </a:rPr>
              <a:t>مثـــــل</a:t>
            </a:r>
            <a:endParaRPr lang="en-US" sz="2800" b="1" dirty="0">
              <a:solidFill>
                <a:srgbClr val="FF0066"/>
              </a:solidFill>
            </a:endParaRPr>
          </a:p>
        </p:txBody>
      </p:sp>
      <p:sp>
        <p:nvSpPr>
          <p:cNvPr id="43" name="مربع نص 42"/>
          <p:cNvSpPr txBox="1"/>
          <p:nvPr/>
        </p:nvSpPr>
        <p:spPr>
          <a:xfrm>
            <a:off x="6403634" y="5089880"/>
            <a:ext cx="16353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2800" b="1" dirty="0" smtClean="0">
                <a:solidFill>
                  <a:srgbClr val="002060"/>
                </a:solidFill>
              </a:rPr>
              <a:t>الهرمونات التي تصب في الدم</a:t>
            </a:r>
            <a:endParaRPr lang="en-US" sz="2800" b="1" dirty="0">
              <a:solidFill>
                <a:srgbClr val="002060"/>
              </a:solidFill>
            </a:endParaRPr>
          </a:p>
        </p:txBody>
      </p:sp>
      <p:cxnSp>
        <p:nvCxnSpPr>
          <p:cNvPr id="44" name="رابط منحني 43"/>
          <p:cNvCxnSpPr/>
          <p:nvPr/>
        </p:nvCxnSpPr>
        <p:spPr>
          <a:xfrm rot="16200000" flipH="1">
            <a:off x="2829481" y="2416416"/>
            <a:ext cx="832287" cy="744320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رابط مستقيم 44"/>
          <p:cNvCxnSpPr/>
          <p:nvPr/>
        </p:nvCxnSpPr>
        <p:spPr>
          <a:xfrm flipH="1" flipV="1">
            <a:off x="2873911" y="1856597"/>
            <a:ext cx="1" cy="478761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مربع نص 46"/>
          <p:cNvSpPr txBox="1"/>
          <p:nvPr/>
        </p:nvSpPr>
        <p:spPr>
          <a:xfrm>
            <a:off x="2127851" y="2034809"/>
            <a:ext cx="1635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sz="2800" b="1" dirty="0" smtClean="0">
                <a:solidFill>
                  <a:srgbClr val="FF0066"/>
                </a:solidFill>
              </a:rPr>
              <a:t>الوظيفـــــة</a:t>
            </a:r>
            <a:endParaRPr lang="en-US" sz="2800" b="1" dirty="0">
              <a:solidFill>
                <a:srgbClr val="FF0066"/>
              </a:solidFill>
            </a:endParaRPr>
          </a:p>
        </p:txBody>
      </p:sp>
      <p:sp>
        <p:nvSpPr>
          <p:cNvPr id="48" name="مربع نص 47"/>
          <p:cNvSpPr txBox="1"/>
          <p:nvPr/>
        </p:nvSpPr>
        <p:spPr>
          <a:xfrm>
            <a:off x="9292145" y="1872493"/>
            <a:ext cx="1635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sz="2800" b="1" dirty="0" smtClean="0">
                <a:solidFill>
                  <a:srgbClr val="FF0066"/>
                </a:solidFill>
              </a:rPr>
              <a:t>الوظيفـــــة</a:t>
            </a:r>
            <a:endParaRPr lang="en-US" sz="2800" b="1" dirty="0">
              <a:solidFill>
                <a:srgbClr val="FF0066"/>
              </a:solidFill>
            </a:endParaRPr>
          </a:p>
        </p:txBody>
      </p:sp>
      <p:pic>
        <p:nvPicPr>
          <p:cNvPr id="50" name="صورة 4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8182" y="3204719"/>
            <a:ext cx="1520384" cy="1037089"/>
          </a:xfrm>
          <a:prstGeom prst="rect">
            <a:avLst/>
          </a:prstGeom>
        </p:spPr>
      </p:pic>
      <p:cxnSp>
        <p:nvCxnSpPr>
          <p:cNvPr id="53" name="رابط منحني 52"/>
          <p:cNvCxnSpPr/>
          <p:nvPr/>
        </p:nvCxnSpPr>
        <p:spPr>
          <a:xfrm rot="5400000">
            <a:off x="2196462" y="2538746"/>
            <a:ext cx="685243" cy="646704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صورة 5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17934" y="3274734"/>
            <a:ext cx="1476120" cy="760007"/>
          </a:xfrm>
          <a:prstGeom prst="rect">
            <a:avLst/>
          </a:prstGeom>
        </p:spPr>
      </p:pic>
      <p:pic>
        <p:nvPicPr>
          <p:cNvPr id="57" name="صورة 5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4160363"/>
            <a:ext cx="4912226" cy="2686050"/>
          </a:xfrm>
          <a:prstGeom prst="rect">
            <a:avLst/>
          </a:prstGeom>
        </p:spPr>
      </p:pic>
      <p:sp>
        <p:nvSpPr>
          <p:cNvPr id="12" name="عنصر نائب للتذييل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OM" smtClean="0"/>
              <a:t>سالم  الجابري                مدرسة مسعود بن رمضان</a:t>
            </a:r>
            <a:endParaRPr lang="en-US"/>
          </a:p>
        </p:txBody>
      </p:sp>
      <p:sp>
        <p:nvSpPr>
          <p:cNvPr id="36" name="مستطيل 35">
            <a:hlinkClick r:id="rId12" action="ppaction://hlinksldjump"/>
          </p:cNvPr>
          <p:cNvSpPr/>
          <p:nvPr/>
        </p:nvSpPr>
        <p:spPr>
          <a:xfrm>
            <a:off x="0" y="0"/>
            <a:ext cx="1542777" cy="2228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1200" b="1" dirty="0" smtClean="0">
                <a:solidFill>
                  <a:srgbClr val="FF0000"/>
                </a:solidFill>
              </a:rPr>
              <a:t>العودة الى عنوان الدرس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01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5" grpId="0"/>
      <p:bldP spid="28" grpId="0" animBg="1"/>
      <p:bldP spid="33" grpId="0"/>
      <p:bldP spid="34" grpId="0"/>
      <p:bldP spid="37" grpId="0" animBg="1"/>
      <p:bldP spid="42" grpId="0"/>
      <p:bldP spid="43" grpId="0"/>
      <p:bldP spid="47" grpId="0"/>
      <p:bldP spid="4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OM" smtClean="0"/>
              <a:t>سالم  الجابري                مدرسة مسعود بن رمضان</a:t>
            </a:r>
            <a:endParaRPr lang="en-US"/>
          </a:p>
        </p:txBody>
      </p:sp>
      <p:pic>
        <p:nvPicPr>
          <p:cNvPr id="11" name="صورة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566" y="0"/>
            <a:ext cx="12309566" cy="6858000"/>
          </a:xfrm>
          <a:prstGeom prst="rect">
            <a:avLst/>
          </a:prstGeom>
        </p:spPr>
      </p:pic>
      <p:pic>
        <p:nvPicPr>
          <p:cNvPr id="13" name="صورة 1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7813" y="4638710"/>
            <a:ext cx="4436289" cy="883320"/>
          </a:xfrm>
          <a:prstGeom prst="rect">
            <a:avLst/>
          </a:prstGeom>
        </p:spPr>
      </p:pic>
      <p:sp>
        <p:nvSpPr>
          <p:cNvPr id="6" name="زر إجراء: الصفحة الرئيسية 5">
            <a:hlinkClick r:id="" action="ppaction://hlinkshowjump?jump=previousslide" highlightClick="1"/>
          </p:cNvPr>
          <p:cNvSpPr/>
          <p:nvPr/>
        </p:nvSpPr>
        <p:spPr>
          <a:xfrm>
            <a:off x="0" y="0"/>
            <a:ext cx="862149" cy="653143"/>
          </a:xfrm>
          <a:prstGeom prst="actionButtonHom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91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71" y="130629"/>
            <a:ext cx="7602583" cy="6596742"/>
          </a:xfrm>
          <a:prstGeom prst="rect">
            <a:avLst/>
          </a:prstGeom>
        </p:spPr>
      </p:pic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OM" smtClean="0"/>
              <a:t>سالم  الجابري                مدرسة مسعود بن رمضان</a:t>
            </a:r>
            <a:endParaRPr lang="en-US"/>
          </a:p>
        </p:txBody>
      </p:sp>
      <p:sp>
        <p:nvSpPr>
          <p:cNvPr id="4" name="مستطيل 3">
            <a:hlinkClick r:id="rId3" action="ppaction://hlinksldjump"/>
          </p:cNvPr>
          <p:cNvSpPr/>
          <p:nvPr/>
        </p:nvSpPr>
        <p:spPr>
          <a:xfrm>
            <a:off x="0" y="0"/>
            <a:ext cx="1542777" cy="2228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1200" b="1" dirty="0" smtClean="0">
                <a:solidFill>
                  <a:srgbClr val="FF0000"/>
                </a:solidFill>
              </a:rPr>
              <a:t>العودة الى عنوان الدرس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72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047" y="222069"/>
            <a:ext cx="9980022" cy="6309360"/>
          </a:xfrm>
          <a:prstGeom prst="rect">
            <a:avLst/>
          </a:prstGeom>
        </p:spPr>
      </p:pic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OM" smtClean="0"/>
              <a:t>سالم  الجابري                مدرسة مسعود بن رمضان</a:t>
            </a:r>
            <a:endParaRPr lang="en-US"/>
          </a:p>
        </p:txBody>
      </p:sp>
      <p:pic>
        <p:nvPicPr>
          <p:cNvPr id="4" name="صورة 3" descr="Tick &lt;strong&gt;Mark&lt;/strong&gt; Checked Check · Free vector graphic on Pixaba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429" y="6038625"/>
            <a:ext cx="457200" cy="391885"/>
          </a:xfrm>
          <a:prstGeom prst="rect">
            <a:avLst/>
          </a:prstGeom>
        </p:spPr>
      </p:pic>
      <p:sp>
        <p:nvSpPr>
          <p:cNvPr id="5" name="مستطيل 4">
            <a:hlinkClick r:id="rId4" action="ppaction://hlinksldjump"/>
          </p:cNvPr>
          <p:cNvSpPr/>
          <p:nvPr/>
        </p:nvSpPr>
        <p:spPr>
          <a:xfrm>
            <a:off x="0" y="0"/>
            <a:ext cx="1542777" cy="2228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1200" b="1" dirty="0" smtClean="0">
                <a:solidFill>
                  <a:srgbClr val="FF0000"/>
                </a:solidFill>
              </a:rPr>
              <a:t>العودة الى عنوان الدرس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12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474" y="483733"/>
            <a:ext cx="10360751" cy="5472930"/>
          </a:xfrm>
          <a:prstGeom prst="rect">
            <a:avLst/>
          </a:prstGeom>
        </p:spPr>
      </p:pic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OM" smtClean="0"/>
              <a:t>سالم  الجابري                مدرسة مسعود بن رمضان</a:t>
            </a:r>
            <a:endParaRPr lang="en-US"/>
          </a:p>
        </p:txBody>
      </p:sp>
      <p:pic>
        <p:nvPicPr>
          <p:cNvPr id="4" name="صورة 3" descr="Tick &lt;strong&gt;Mark&lt;/strong&gt; Checked Check · Free vector graphic on Pixaba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7669" y="4151041"/>
            <a:ext cx="457200" cy="391885"/>
          </a:xfrm>
          <a:prstGeom prst="rect">
            <a:avLst/>
          </a:prstGeom>
        </p:spPr>
      </p:pic>
      <p:sp>
        <p:nvSpPr>
          <p:cNvPr id="5" name="مستطيل 4">
            <a:hlinkClick r:id="rId4" action="ppaction://hlinksldjump"/>
          </p:cNvPr>
          <p:cNvSpPr/>
          <p:nvPr/>
        </p:nvSpPr>
        <p:spPr>
          <a:xfrm>
            <a:off x="0" y="0"/>
            <a:ext cx="1542777" cy="2228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1200" b="1" dirty="0" smtClean="0">
                <a:solidFill>
                  <a:srgbClr val="FF0000"/>
                </a:solidFill>
              </a:rPr>
              <a:t>العودة الى عنوان الدرس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906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2297" y="0"/>
            <a:ext cx="3476081" cy="903514"/>
          </a:xfrm>
          <a:prstGeom prst="rect">
            <a:avLst/>
          </a:prstGeom>
        </p:spPr>
      </p:pic>
      <p:pic>
        <p:nvPicPr>
          <p:cNvPr id="3" name="صورة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21086" cy="3187337"/>
          </a:xfrm>
          <a:prstGeom prst="rect">
            <a:avLst/>
          </a:prstGeom>
        </p:spPr>
      </p:pic>
      <p:cxnSp>
        <p:nvCxnSpPr>
          <p:cNvPr id="4" name="رابط منحني 3"/>
          <p:cNvCxnSpPr/>
          <p:nvPr/>
        </p:nvCxnSpPr>
        <p:spPr>
          <a:xfrm rot="16200000" flipH="1">
            <a:off x="10775176" y="1017218"/>
            <a:ext cx="873716" cy="279185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صورة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3451" y="1777228"/>
            <a:ext cx="2517342" cy="1292543"/>
          </a:xfrm>
          <a:prstGeom prst="rect">
            <a:avLst/>
          </a:prstGeom>
        </p:spPr>
      </p:pic>
      <p:cxnSp>
        <p:nvCxnSpPr>
          <p:cNvPr id="9" name="رابط منحني 8"/>
          <p:cNvCxnSpPr/>
          <p:nvPr/>
        </p:nvCxnSpPr>
        <p:spPr>
          <a:xfrm rot="16200000" flipH="1">
            <a:off x="10700149" y="3302469"/>
            <a:ext cx="744587" cy="279187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مربع نص 9"/>
          <p:cNvSpPr txBox="1"/>
          <p:nvPr/>
        </p:nvSpPr>
        <p:spPr>
          <a:xfrm>
            <a:off x="10320337" y="3069769"/>
            <a:ext cx="1635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2800" b="1" dirty="0" smtClean="0">
                <a:solidFill>
                  <a:srgbClr val="FF0066"/>
                </a:solidFill>
              </a:rPr>
              <a:t>تسمـــــى</a:t>
            </a:r>
            <a:endParaRPr lang="ar-OM" sz="2800" b="1" dirty="0">
              <a:solidFill>
                <a:srgbClr val="FF0066"/>
              </a:solidFill>
            </a:endParaRPr>
          </a:p>
        </p:txBody>
      </p:sp>
      <p:pic>
        <p:nvPicPr>
          <p:cNvPr id="12" name="صورة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731" y="3814356"/>
            <a:ext cx="1228348" cy="704989"/>
          </a:xfrm>
          <a:prstGeom prst="rect">
            <a:avLst/>
          </a:prstGeom>
        </p:spPr>
      </p:pic>
      <p:cxnSp>
        <p:nvCxnSpPr>
          <p:cNvPr id="13" name="رابط كسهم مستقيم 12"/>
          <p:cNvCxnSpPr/>
          <p:nvPr/>
        </p:nvCxnSpPr>
        <p:spPr>
          <a:xfrm flipV="1">
            <a:off x="1554480" y="2953516"/>
            <a:ext cx="646636" cy="8608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رابط كسهم مستقيم 14"/>
          <p:cNvCxnSpPr/>
          <p:nvPr/>
        </p:nvCxnSpPr>
        <p:spPr>
          <a:xfrm flipV="1">
            <a:off x="1554480" y="2581222"/>
            <a:ext cx="108212" cy="12331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صورة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437" y="3814356"/>
            <a:ext cx="1296756" cy="541902"/>
          </a:xfrm>
          <a:prstGeom prst="rect">
            <a:avLst/>
          </a:prstGeom>
        </p:spPr>
      </p:pic>
      <p:cxnSp>
        <p:nvCxnSpPr>
          <p:cNvPr id="19" name="رابط منحني 18"/>
          <p:cNvCxnSpPr/>
          <p:nvPr/>
        </p:nvCxnSpPr>
        <p:spPr>
          <a:xfrm rot="10800000" flipV="1">
            <a:off x="8582298" y="787442"/>
            <a:ext cx="842557" cy="806226"/>
          </a:xfrm>
          <a:prstGeom prst="curvedConnector3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مربع نص 20"/>
          <p:cNvSpPr txBox="1"/>
          <p:nvPr/>
        </p:nvSpPr>
        <p:spPr>
          <a:xfrm>
            <a:off x="8460219" y="828125"/>
            <a:ext cx="1635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2800" b="1" dirty="0" smtClean="0">
                <a:solidFill>
                  <a:srgbClr val="FF0066"/>
                </a:solidFill>
              </a:rPr>
              <a:t>الوظيفـــــة</a:t>
            </a:r>
            <a:endParaRPr lang="ar-OM" sz="2800" b="1" dirty="0">
              <a:solidFill>
                <a:srgbClr val="FF0066"/>
              </a:solidFill>
            </a:endParaRPr>
          </a:p>
        </p:txBody>
      </p:sp>
      <p:cxnSp>
        <p:nvCxnSpPr>
          <p:cNvPr id="23" name="رابط منحني 22"/>
          <p:cNvCxnSpPr/>
          <p:nvPr/>
        </p:nvCxnSpPr>
        <p:spPr>
          <a:xfrm rot="16200000" flipH="1">
            <a:off x="8421261" y="1795388"/>
            <a:ext cx="638589" cy="316516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رابط منحني 24"/>
          <p:cNvCxnSpPr/>
          <p:nvPr/>
        </p:nvCxnSpPr>
        <p:spPr>
          <a:xfrm rot="10800000" flipV="1">
            <a:off x="8023392" y="1595166"/>
            <a:ext cx="558908" cy="390388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مستطيل مستدير الزوايا 27"/>
          <p:cNvSpPr/>
          <p:nvPr/>
        </p:nvSpPr>
        <p:spPr>
          <a:xfrm>
            <a:off x="8418480" y="2295353"/>
            <a:ext cx="1123406" cy="732148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مستدير الزوايا 29"/>
          <p:cNvSpPr/>
          <p:nvPr/>
        </p:nvSpPr>
        <p:spPr>
          <a:xfrm>
            <a:off x="6730957" y="1597480"/>
            <a:ext cx="1217853" cy="79683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صورة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1152" y="2394310"/>
            <a:ext cx="1058749" cy="528688"/>
          </a:xfrm>
          <a:prstGeom prst="rect">
            <a:avLst/>
          </a:prstGeom>
        </p:spPr>
      </p:pic>
      <p:pic>
        <p:nvPicPr>
          <p:cNvPr id="32" name="صورة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5404" y="1700171"/>
            <a:ext cx="1094281" cy="575082"/>
          </a:xfrm>
          <a:prstGeom prst="rect">
            <a:avLst/>
          </a:prstGeom>
        </p:spPr>
      </p:pic>
      <p:cxnSp>
        <p:nvCxnSpPr>
          <p:cNvPr id="33" name="رابط منحني 32"/>
          <p:cNvCxnSpPr/>
          <p:nvPr/>
        </p:nvCxnSpPr>
        <p:spPr>
          <a:xfrm rot="16200000" flipH="1">
            <a:off x="8703993" y="3309397"/>
            <a:ext cx="729261" cy="203006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مربع نص 34"/>
          <p:cNvSpPr txBox="1"/>
          <p:nvPr/>
        </p:nvSpPr>
        <p:spPr>
          <a:xfrm>
            <a:off x="8081136" y="2955337"/>
            <a:ext cx="1635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2800" b="1" dirty="0" smtClean="0">
                <a:solidFill>
                  <a:srgbClr val="FF0066"/>
                </a:solidFill>
              </a:rPr>
              <a:t>من  خلال</a:t>
            </a:r>
            <a:endParaRPr lang="ar-OM" sz="2800" b="1" dirty="0">
              <a:solidFill>
                <a:srgbClr val="FF0066"/>
              </a:solidFill>
            </a:endParaRPr>
          </a:p>
        </p:txBody>
      </p:sp>
      <p:pic>
        <p:nvPicPr>
          <p:cNvPr id="37" name="صورة 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91939" y="3800419"/>
            <a:ext cx="2602486" cy="1054761"/>
          </a:xfrm>
          <a:prstGeom prst="rect">
            <a:avLst/>
          </a:prstGeom>
        </p:spPr>
      </p:pic>
      <p:pic>
        <p:nvPicPr>
          <p:cNvPr id="40" name="صورة 3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23392" y="5506412"/>
            <a:ext cx="2090461" cy="401621"/>
          </a:xfrm>
          <a:prstGeom prst="rect">
            <a:avLst/>
          </a:prstGeom>
        </p:spPr>
      </p:pic>
      <p:pic>
        <p:nvPicPr>
          <p:cNvPr id="41" name="صورة 4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31555" y="5851352"/>
            <a:ext cx="3074134" cy="451892"/>
          </a:xfrm>
          <a:prstGeom prst="rect">
            <a:avLst/>
          </a:prstGeom>
        </p:spPr>
      </p:pic>
      <p:pic>
        <p:nvPicPr>
          <p:cNvPr id="42" name="صورة 4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47129" y="6346374"/>
            <a:ext cx="2876550" cy="511625"/>
          </a:xfrm>
          <a:prstGeom prst="rect">
            <a:avLst/>
          </a:prstGeom>
        </p:spPr>
      </p:pic>
      <p:cxnSp>
        <p:nvCxnSpPr>
          <p:cNvPr id="44" name="رابط منحني 43"/>
          <p:cNvCxnSpPr/>
          <p:nvPr/>
        </p:nvCxnSpPr>
        <p:spPr>
          <a:xfrm rot="10800000" flipV="1">
            <a:off x="7145777" y="5182861"/>
            <a:ext cx="1594778" cy="34517"/>
          </a:xfrm>
          <a:prstGeom prst="curvedConnector3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مربع نص 45"/>
          <p:cNvSpPr txBox="1"/>
          <p:nvPr/>
        </p:nvSpPr>
        <p:spPr>
          <a:xfrm>
            <a:off x="7339883" y="4757007"/>
            <a:ext cx="1295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2800" b="1" dirty="0" smtClean="0">
                <a:solidFill>
                  <a:srgbClr val="FF0066"/>
                </a:solidFill>
              </a:rPr>
              <a:t>من خلال</a:t>
            </a:r>
            <a:endParaRPr lang="ar-OM" sz="2800" b="1" dirty="0">
              <a:solidFill>
                <a:srgbClr val="FF0066"/>
              </a:solidFill>
            </a:endParaRPr>
          </a:p>
        </p:txBody>
      </p:sp>
      <p:cxnSp>
        <p:nvCxnSpPr>
          <p:cNvPr id="47" name="رابط منحني 46"/>
          <p:cNvCxnSpPr/>
          <p:nvPr/>
        </p:nvCxnSpPr>
        <p:spPr>
          <a:xfrm rot="10800000">
            <a:off x="6704253" y="4855181"/>
            <a:ext cx="521978" cy="350993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رابط منحني 48"/>
          <p:cNvCxnSpPr/>
          <p:nvPr/>
        </p:nvCxnSpPr>
        <p:spPr>
          <a:xfrm rot="10800000" flipV="1">
            <a:off x="6664025" y="5217380"/>
            <a:ext cx="539004" cy="489842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مربع نص 50"/>
          <p:cNvSpPr txBox="1"/>
          <p:nvPr/>
        </p:nvSpPr>
        <p:spPr>
          <a:xfrm>
            <a:off x="4872177" y="4566091"/>
            <a:ext cx="2093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2400" b="1" dirty="0" smtClean="0">
                <a:solidFill>
                  <a:schemeClr val="accent1">
                    <a:lumMod val="75000"/>
                  </a:schemeClr>
                </a:solidFill>
              </a:rPr>
              <a:t>نزع جزئ ماء</a:t>
            </a:r>
            <a:endParaRPr lang="ar-OM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2" name="مربع نص 51"/>
          <p:cNvSpPr txBox="1"/>
          <p:nvPr/>
        </p:nvSpPr>
        <p:spPr>
          <a:xfrm>
            <a:off x="4637924" y="5446368"/>
            <a:ext cx="2093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2400" b="1" dirty="0" smtClean="0">
                <a:solidFill>
                  <a:schemeClr val="accent1">
                    <a:lumMod val="75000"/>
                  </a:schemeClr>
                </a:solidFill>
              </a:rPr>
              <a:t>إضافة كربوهيدرات</a:t>
            </a:r>
            <a:endParaRPr lang="ar-OM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3" name="مربع نص 52"/>
          <p:cNvSpPr txBox="1"/>
          <p:nvPr/>
        </p:nvSpPr>
        <p:spPr>
          <a:xfrm>
            <a:off x="8487341" y="4834135"/>
            <a:ext cx="1483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3200" b="1" dirty="0" smtClean="0">
                <a:solidFill>
                  <a:srgbClr val="FF0000"/>
                </a:solidFill>
              </a:rPr>
              <a:t>تعديله</a:t>
            </a:r>
            <a:endParaRPr lang="ar-OM" sz="3200" b="1" dirty="0">
              <a:solidFill>
                <a:srgbClr val="FF0000"/>
              </a:solidFill>
            </a:endParaRPr>
          </a:p>
        </p:txBody>
      </p:sp>
      <p:cxnSp>
        <p:nvCxnSpPr>
          <p:cNvPr id="55" name="رابط منحني 54"/>
          <p:cNvCxnSpPr/>
          <p:nvPr/>
        </p:nvCxnSpPr>
        <p:spPr>
          <a:xfrm rot="5400000">
            <a:off x="6189227" y="2524038"/>
            <a:ext cx="663248" cy="427561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صورة 5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58227" y="3072948"/>
            <a:ext cx="1321798" cy="1000790"/>
          </a:xfrm>
          <a:prstGeom prst="rect">
            <a:avLst/>
          </a:prstGeom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0800000">
            <a:off x="10987226" y="4586997"/>
            <a:ext cx="1038225" cy="1838829"/>
          </a:xfrm>
          <a:prstGeom prst="rect">
            <a:avLst/>
          </a:prstGeom>
        </p:spPr>
      </p:pic>
      <p:sp>
        <p:nvSpPr>
          <p:cNvPr id="11" name="عنصر نائب للتذييل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OM" smtClean="0"/>
              <a:t>سالم  الجابري                مدرسة مسعود بن رمضان</a:t>
            </a:r>
            <a:endParaRPr lang="en-US"/>
          </a:p>
        </p:txBody>
      </p:sp>
      <p:sp>
        <p:nvSpPr>
          <p:cNvPr id="38" name="مستطيل 37">
            <a:hlinkClick r:id="rId15" action="ppaction://hlinksldjump"/>
          </p:cNvPr>
          <p:cNvSpPr/>
          <p:nvPr/>
        </p:nvSpPr>
        <p:spPr>
          <a:xfrm>
            <a:off x="0" y="13063"/>
            <a:ext cx="1542777" cy="2228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1200" b="1" dirty="0" smtClean="0">
                <a:solidFill>
                  <a:srgbClr val="FF0000"/>
                </a:solidFill>
              </a:rPr>
              <a:t>العودة الى عنوان الدرس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58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/>
      <p:bldP spid="28" grpId="0" animBg="1"/>
      <p:bldP spid="30" grpId="0" animBg="1"/>
      <p:bldP spid="35" grpId="0"/>
      <p:bldP spid="46" grpId="0"/>
      <p:bldP spid="51" grpId="0"/>
      <p:bldP spid="5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7C6E7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9897" y="0"/>
            <a:ext cx="11382103" cy="6035040"/>
          </a:xfrm>
          <a:prstGeom prst="rect">
            <a:avLst/>
          </a:prstGeom>
        </p:spPr>
      </p:pic>
      <p:sp>
        <p:nvSpPr>
          <p:cNvPr id="3" name="سهم بشكل U 2">
            <a:hlinkClick r:id="rId5" action="ppaction://hlinksldjump"/>
          </p:cNvPr>
          <p:cNvSpPr/>
          <p:nvPr/>
        </p:nvSpPr>
        <p:spPr>
          <a:xfrm flipH="1" flipV="1">
            <a:off x="104503" y="6126480"/>
            <a:ext cx="574765" cy="587829"/>
          </a:xfrm>
          <a:prstGeom prst="uturnArrow">
            <a:avLst/>
          </a:prstGeom>
          <a:solidFill>
            <a:srgbClr val="FF0000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مستطيل 3">
            <a:hlinkClick r:id="rId6" action="ppaction://hlinksldjump"/>
          </p:cNvPr>
          <p:cNvSpPr/>
          <p:nvPr/>
        </p:nvSpPr>
        <p:spPr>
          <a:xfrm>
            <a:off x="0" y="0"/>
            <a:ext cx="1542777" cy="2228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1200" b="1" dirty="0" smtClean="0">
                <a:solidFill>
                  <a:srgbClr val="FF0000"/>
                </a:solidFill>
              </a:rPr>
              <a:t>العودة الى عنوان الدرس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52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78B7F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217920"/>
          </a:xfrm>
          <a:prstGeom prst="rect">
            <a:avLst/>
          </a:prstGeom>
        </p:spPr>
      </p:pic>
      <p:sp>
        <p:nvSpPr>
          <p:cNvPr id="4" name="مستطيل 3">
            <a:hlinkClick r:id="rId5" action="ppaction://hlinksldjump"/>
          </p:cNvPr>
          <p:cNvSpPr/>
          <p:nvPr/>
        </p:nvSpPr>
        <p:spPr>
          <a:xfrm>
            <a:off x="0" y="0"/>
            <a:ext cx="1542777" cy="2228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1200" b="1" dirty="0" smtClean="0">
                <a:solidFill>
                  <a:srgbClr val="FF0000"/>
                </a:solidFill>
              </a:rPr>
              <a:t>العودة الى عنوان الدرس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78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810" y="113075"/>
            <a:ext cx="3086373" cy="644571"/>
          </a:xfrm>
          <a:prstGeom prst="rect">
            <a:avLst/>
          </a:prstGeom>
        </p:spPr>
      </p:pic>
      <p:cxnSp>
        <p:nvCxnSpPr>
          <p:cNvPr id="3" name="رابط منحني 2"/>
          <p:cNvCxnSpPr/>
          <p:nvPr/>
        </p:nvCxnSpPr>
        <p:spPr>
          <a:xfrm rot="5400000">
            <a:off x="6076747" y="1055573"/>
            <a:ext cx="627017" cy="31162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مربع نص 3"/>
          <p:cNvSpPr txBox="1"/>
          <p:nvPr/>
        </p:nvSpPr>
        <p:spPr>
          <a:xfrm>
            <a:off x="5457398" y="743292"/>
            <a:ext cx="1785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2800" b="1" dirty="0" smtClean="0">
                <a:solidFill>
                  <a:srgbClr val="FF0066"/>
                </a:solidFill>
              </a:rPr>
              <a:t>الأنـــــواع</a:t>
            </a:r>
            <a:endParaRPr lang="ar-OM" sz="2800" b="1" dirty="0">
              <a:solidFill>
                <a:srgbClr val="FF0066"/>
              </a:solidFill>
            </a:endParaRPr>
          </a:p>
        </p:txBody>
      </p:sp>
      <p:cxnSp>
        <p:nvCxnSpPr>
          <p:cNvPr id="5" name="رابط منحني 4"/>
          <p:cNvCxnSpPr/>
          <p:nvPr/>
        </p:nvCxnSpPr>
        <p:spPr>
          <a:xfrm>
            <a:off x="6374673" y="1346966"/>
            <a:ext cx="1735860" cy="103796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رابط منحني 5"/>
          <p:cNvCxnSpPr/>
          <p:nvPr/>
        </p:nvCxnSpPr>
        <p:spPr>
          <a:xfrm rot="16200000" flipH="1">
            <a:off x="6166413" y="1555224"/>
            <a:ext cx="978223" cy="561705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منحني 11"/>
          <p:cNvCxnSpPr>
            <a:endCxn id="29" idx="3"/>
          </p:cNvCxnSpPr>
          <p:nvPr/>
        </p:nvCxnSpPr>
        <p:spPr>
          <a:xfrm rot="10800000">
            <a:off x="4525855" y="920985"/>
            <a:ext cx="1848820" cy="425978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مستطيل مستدير الزوايا 14"/>
          <p:cNvSpPr/>
          <p:nvPr/>
        </p:nvSpPr>
        <p:spPr>
          <a:xfrm>
            <a:off x="8147089" y="1104241"/>
            <a:ext cx="1584739" cy="732148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مستطيل مستدير الزوايا 15"/>
          <p:cNvSpPr/>
          <p:nvPr/>
        </p:nvSpPr>
        <p:spPr>
          <a:xfrm>
            <a:off x="5525589" y="2360072"/>
            <a:ext cx="2584944" cy="732148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مستطيل مستدير الزوايا 16"/>
          <p:cNvSpPr/>
          <p:nvPr/>
        </p:nvSpPr>
        <p:spPr>
          <a:xfrm>
            <a:off x="2652851" y="574192"/>
            <a:ext cx="1827750" cy="732148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مربع نص 18"/>
          <p:cNvSpPr txBox="1"/>
          <p:nvPr/>
        </p:nvSpPr>
        <p:spPr>
          <a:xfrm>
            <a:off x="8338521" y="1104241"/>
            <a:ext cx="12018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sz="4400" b="1" dirty="0" smtClean="0">
                <a:solidFill>
                  <a:schemeClr val="accent1"/>
                </a:solidFill>
              </a:rPr>
              <a:t>ملونة</a:t>
            </a:r>
            <a:endParaRPr lang="en-US" sz="4400" b="1" dirty="0">
              <a:solidFill>
                <a:schemeClr val="accent1"/>
              </a:solidFill>
            </a:endParaRPr>
          </a:p>
        </p:txBody>
      </p:sp>
      <p:cxnSp>
        <p:nvCxnSpPr>
          <p:cNvPr id="20" name="رابط منحني 19"/>
          <p:cNvCxnSpPr/>
          <p:nvPr/>
        </p:nvCxnSpPr>
        <p:spPr>
          <a:xfrm rot="16200000" flipH="1">
            <a:off x="9431948" y="1982128"/>
            <a:ext cx="852464" cy="635571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مربع نص 22"/>
          <p:cNvSpPr txBox="1"/>
          <p:nvPr/>
        </p:nvSpPr>
        <p:spPr>
          <a:xfrm>
            <a:off x="8472652" y="1836076"/>
            <a:ext cx="2901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2800" b="1" dirty="0" smtClean="0">
                <a:solidFill>
                  <a:srgbClr val="FF0066"/>
                </a:solidFill>
              </a:rPr>
              <a:t>الوظيفــــة</a:t>
            </a:r>
            <a:endParaRPr lang="ar-OM" sz="2800" b="1" dirty="0">
              <a:solidFill>
                <a:srgbClr val="FF0066"/>
              </a:solidFill>
            </a:endParaRPr>
          </a:p>
        </p:txBody>
      </p:sp>
      <p:cxnSp>
        <p:nvCxnSpPr>
          <p:cNvPr id="24" name="رابط منحني 23"/>
          <p:cNvCxnSpPr/>
          <p:nvPr/>
        </p:nvCxnSpPr>
        <p:spPr>
          <a:xfrm rot="16200000" flipH="1">
            <a:off x="7078381" y="3203075"/>
            <a:ext cx="852464" cy="635571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مربع نص 24"/>
          <p:cNvSpPr txBox="1"/>
          <p:nvPr/>
        </p:nvSpPr>
        <p:spPr>
          <a:xfrm>
            <a:off x="6119085" y="3057023"/>
            <a:ext cx="2901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2800" b="1" dirty="0" smtClean="0">
                <a:solidFill>
                  <a:srgbClr val="FF0066"/>
                </a:solidFill>
              </a:rPr>
              <a:t>الوظيفــــة</a:t>
            </a:r>
            <a:endParaRPr lang="ar-OM" sz="2800" b="1" dirty="0">
              <a:solidFill>
                <a:srgbClr val="FF0066"/>
              </a:solidFill>
            </a:endParaRPr>
          </a:p>
        </p:txBody>
      </p:sp>
      <p:sp>
        <p:nvSpPr>
          <p:cNvPr id="26" name="سحابة 25"/>
          <p:cNvSpPr/>
          <p:nvPr/>
        </p:nvSpPr>
        <p:spPr>
          <a:xfrm>
            <a:off x="9238562" y="2702698"/>
            <a:ext cx="2451309" cy="1390816"/>
          </a:xfrm>
          <a:prstGeom prst="cloud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ربع نص 26"/>
          <p:cNvSpPr txBox="1"/>
          <p:nvPr/>
        </p:nvSpPr>
        <p:spPr>
          <a:xfrm>
            <a:off x="9159949" y="2859497"/>
            <a:ext cx="28317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3200" b="1" dirty="0" smtClean="0"/>
              <a:t>تعطي الازهار ألوانها</a:t>
            </a:r>
            <a:endParaRPr lang="en-US" sz="3200" b="1" dirty="0"/>
          </a:p>
        </p:txBody>
      </p:sp>
      <p:sp>
        <p:nvSpPr>
          <p:cNvPr id="28" name="مربع نص 27"/>
          <p:cNvSpPr txBox="1"/>
          <p:nvPr/>
        </p:nvSpPr>
        <p:spPr>
          <a:xfrm>
            <a:off x="5650915" y="2341425"/>
            <a:ext cx="24596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sz="4400" b="1" dirty="0" smtClean="0">
                <a:solidFill>
                  <a:schemeClr val="accent1"/>
                </a:solidFill>
              </a:rPr>
              <a:t>عديمة اللون</a:t>
            </a:r>
            <a:endParaRPr lang="en-US" sz="4400" b="1" dirty="0">
              <a:solidFill>
                <a:schemeClr val="accent1"/>
              </a:solidFill>
            </a:endParaRPr>
          </a:p>
        </p:txBody>
      </p:sp>
      <p:sp>
        <p:nvSpPr>
          <p:cNvPr id="29" name="مربع نص 28"/>
          <p:cNvSpPr txBox="1"/>
          <p:nvPr/>
        </p:nvSpPr>
        <p:spPr>
          <a:xfrm>
            <a:off x="2713521" y="536264"/>
            <a:ext cx="18123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sz="4400" b="1" dirty="0" smtClean="0">
                <a:solidFill>
                  <a:schemeClr val="accent1"/>
                </a:solidFill>
              </a:rPr>
              <a:t>الخضراء</a:t>
            </a:r>
            <a:endParaRPr lang="en-US" sz="4400" b="1" dirty="0">
              <a:solidFill>
                <a:schemeClr val="accent1"/>
              </a:solidFill>
            </a:endParaRPr>
          </a:p>
        </p:txBody>
      </p:sp>
      <p:sp>
        <p:nvSpPr>
          <p:cNvPr id="30" name="سحابة 29"/>
          <p:cNvSpPr/>
          <p:nvPr/>
        </p:nvSpPr>
        <p:spPr>
          <a:xfrm>
            <a:off x="6405837" y="3852615"/>
            <a:ext cx="3134557" cy="1467031"/>
          </a:xfrm>
          <a:prstGeom prst="cloud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مربع نص 30"/>
          <p:cNvSpPr txBox="1"/>
          <p:nvPr/>
        </p:nvSpPr>
        <p:spPr>
          <a:xfrm>
            <a:off x="6503069" y="4001529"/>
            <a:ext cx="28317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3200" b="1" dirty="0" smtClean="0"/>
              <a:t>تخزين النشا و البروتين و الزيوت</a:t>
            </a:r>
            <a:endParaRPr lang="en-US" sz="3200" b="1" dirty="0"/>
          </a:p>
        </p:txBody>
      </p:sp>
      <p:cxnSp>
        <p:nvCxnSpPr>
          <p:cNvPr id="32" name="رابط منحني 31"/>
          <p:cNvCxnSpPr/>
          <p:nvPr/>
        </p:nvCxnSpPr>
        <p:spPr>
          <a:xfrm rot="16200000" flipH="1">
            <a:off x="8751529" y="5198590"/>
            <a:ext cx="852464" cy="635571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مربع نص 32"/>
          <p:cNvSpPr txBox="1"/>
          <p:nvPr/>
        </p:nvSpPr>
        <p:spPr>
          <a:xfrm>
            <a:off x="7792233" y="5052538"/>
            <a:ext cx="2901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2800" b="1" dirty="0" smtClean="0">
                <a:solidFill>
                  <a:srgbClr val="FF0066"/>
                </a:solidFill>
              </a:rPr>
              <a:t>مثل</a:t>
            </a:r>
            <a:endParaRPr lang="ar-OM" sz="2800" b="1" dirty="0">
              <a:solidFill>
                <a:srgbClr val="FF0066"/>
              </a:solidFill>
            </a:endParaRPr>
          </a:p>
        </p:txBody>
      </p:sp>
      <p:sp>
        <p:nvSpPr>
          <p:cNvPr id="34" name="مربع نص 33"/>
          <p:cNvSpPr txBox="1"/>
          <p:nvPr/>
        </p:nvSpPr>
        <p:spPr>
          <a:xfrm>
            <a:off x="8135273" y="5954004"/>
            <a:ext cx="2831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3200" b="1" dirty="0" smtClean="0">
                <a:solidFill>
                  <a:schemeClr val="accent2">
                    <a:lumMod val="50000"/>
                  </a:schemeClr>
                </a:solidFill>
              </a:rPr>
              <a:t>البطاطا و البذور</a:t>
            </a:r>
            <a:endParaRPr lang="en-US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35" name="رابط منحني 34"/>
          <p:cNvCxnSpPr/>
          <p:nvPr/>
        </p:nvCxnSpPr>
        <p:spPr>
          <a:xfrm rot="16200000" flipH="1">
            <a:off x="3037725" y="1399121"/>
            <a:ext cx="852464" cy="635571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مربع نص 35"/>
          <p:cNvSpPr txBox="1"/>
          <p:nvPr/>
        </p:nvSpPr>
        <p:spPr>
          <a:xfrm>
            <a:off x="2596736" y="1357202"/>
            <a:ext cx="1947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2800" b="1" dirty="0" smtClean="0">
                <a:solidFill>
                  <a:srgbClr val="FF0066"/>
                </a:solidFill>
              </a:rPr>
              <a:t>الوظيفـــــــة</a:t>
            </a:r>
            <a:endParaRPr lang="ar-OM" sz="2800" b="1" dirty="0">
              <a:solidFill>
                <a:srgbClr val="FF0066"/>
              </a:solidFill>
            </a:endParaRPr>
          </a:p>
        </p:txBody>
      </p:sp>
      <p:sp>
        <p:nvSpPr>
          <p:cNvPr id="37" name="سحابة 36"/>
          <p:cNvSpPr/>
          <p:nvPr/>
        </p:nvSpPr>
        <p:spPr>
          <a:xfrm>
            <a:off x="2483384" y="2089092"/>
            <a:ext cx="2574035" cy="836658"/>
          </a:xfrm>
          <a:prstGeom prst="cloud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مربع نص 37"/>
          <p:cNvSpPr txBox="1"/>
          <p:nvPr/>
        </p:nvSpPr>
        <p:spPr>
          <a:xfrm>
            <a:off x="2322671" y="2143139"/>
            <a:ext cx="2831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3200" b="1" dirty="0" smtClean="0"/>
              <a:t>التمثيل الضوئي</a:t>
            </a:r>
            <a:endParaRPr lang="en-US" sz="3200" b="1" dirty="0"/>
          </a:p>
        </p:txBody>
      </p:sp>
      <p:cxnSp>
        <p:nvCxnSpPr>
          <p:cNvPr id="39" name="رابط منحني 38"/>
          <p:cNvCxnSpPr/>
          <p:nvPr/>
        </p:nvCxnSpPr>
        <p:spPr>
          <a:xfrm rot="5400000">
            <a:off x="806450" y="1437773"/>
            <a:ext cx="2059533" cy="1702190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مربع نص 41"/>
          <p:cNvSpPr txBox="1"/>
          <p:nvPr/>
        </p:nvSpPr>
        <p:spPr>
          <a:xfrm>
            <a:off x="126586" y="2344864"/>
            <a:ext cx="2572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2800" b="1" dirty="0" smtClean="0">
                <a:solidFill>
                  <a:srgbClr val="FF0066"/>
                </a:solidFill>
              </a:rPr>
              <a:t>التركــــــيب</a:t>
            </a:r>
            <a:endParaRPr lang="ar-OM" sz="2800" b="1" dirty="0">
              <a:solidFill>
                <a:srgbClr val="FF0066"/>
              </a:solidFill>
            </a:endParaRPr>
          </a:p>
        </p:txBody>
      </p:sp>
      <p:pic>
        <p:nvPicPr>
          <p:cNvPr id="43" name="صورة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90" y="3631438"/>
            <a:ext cx="4166193" cy="2395565"/>
          </a:xfrm>
          <a:prstGeom prst="rect">
            <a:avLst/>
          </a:prstGeom>
        </p:spPr>
      </p:pic>
      <p:sp>
        <p:nvSpPr>
          <p:cNvPr id="57" name="مربع نص 56"/>
          <p:cNvSpPr txBox="1"/>
          <p:nvPr/>
        </p:nvSpPr>
        <p:spPr>
          <a:xfrm>
            <a:off x="4736607" y="5052538"/>
            <a:ext cx="713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OM" sz="2400" b="1" dirty="0" smtClean="0">
                <a:solidFill>
                  <a:srgbClr val="C00000"/>
                </a:solidFill>
              </a:rPr>
              <a:t>جرانا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58" name="مربع نص 57"/>
          <p:cNvSpPr txBox="1"/>
          <p:nvPr/>
        </p:nvSpPr>
        <p:spPr>
          <a:xfrm>
            <a:off x="139056" y="5774008"/>
            <a:ext cx="1425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OM" sz="2400" b="1" dirty="0" smtClean="0">
                <a:solidFill>
                  <a:srgbClr val="C00000"/>
                </a:solidFill>
              </a:rPr>
              <a:t>غشاء داخلي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59" name="مربع نص 58"/>
          <p:cNvSpPr txBox="1"/>
          <p:nvPr/>
        </p:nvSpPr>
        <p:spPr>
          <a:xfrm>
            <a:off x="2133845" y="3207064"/>
            <a:ext cx="779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OM" sz="2400" b="1" dirty="0" smtClean="0">
                <a:solidFill>
                  <a:srgbClr val="C00000"/>
                </a:solidFill>
              </a:rPr>
              <a:t>حشوة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60" name="مربع نص 59"/>
          <p:cNvSpPr txBox="1"/>
          <p:nvPr/>
        </p:nvSpPr>
        <p:spPr>
          <a:xfrm>
            <a:off x="3542416" y="3355203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OM" sz="2400" b="1" dirty="0" err="1" smtClean="0">
                <a:solidFill>
                  <a:srgbClr val="C00000"/>
                </a:solidFill>
              </a:rPr>
              <a:t>ثايلاكويد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61" name="مربع نص 60"/>
          <p:cNvSpPr txBox="1"/>
          <p:nvPr/>
        </p:nvSpPr>
        <p:spPr>
          <a:xfrm>
            <a:off x="-85182" y="3369301"/>
            <a:ext cx="1547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OM" sz="2400" b="1" dirty="0" smtClean="0">
                <a:solidFill>
                  <a:srgbClr val="C00000"/>
                </a:solidFill>
              </a:rPr>
              <a:t>غشاء خارجي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62" name="مربع نص 61"/>
          <p:cNvSpPr txBox="1"/>
          <p:nvPr/>
        </p:nvSpPr>
        <p:spPr>
          <a:xfrm>
            <a:off x="2247629" y="5863942"/>
            <a:ext cx="9627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sz="2400" b="1" dirty="0" smtClean="0">
                <a:solidFill>
                  <a:srgbClr val="C00000"/>
                </a:solidFill>
              </a:rPr>
              <a:t>صفيحة وسطية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0" name="عنصر نائب للتذييل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OM" smtClean="0"/>
              <a:t>سالم  الجابري                مدرسة مسعود بن رمضان</a:t>
            </a:r>
            <a:endParaRPr lang="en-US"/>
          </a:p>
        </p:txBody>
      </p:sp>
      <p:pic>
        <p:nvPicPr>
          <p:cNvPr id="7" name="صورة 6" descr="&lt;strong&gt;Chloroplast&lt;/strong&gt; Chlorophyll Unlabelled · Free vector graphic ...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9" y="2451792"/>
            <a:ext cx="542196" cy="309364"/>
          </a:xfrm>
          <a:prstGeom prst="rect">
            <a:avLst/>
          </a:prstGeom>
        </p:spPr>
      </p:pic>
      <p:sp>
        <p:nvSpPr>
          <p:cNvPr id="40" name="مستطيل 39">
            <a:hlinkClick r:id="rId6" action="ppaction://hlinksldjump"/>
          </p:cNvPr>
          <p:cNvSpPr/>
          <p:nvPr/>
        </p:nvSpPr>
        <p:spPr>
          <a:xfrm>
            <a:off x="0" y="0"/>
            <a:ext cx="1542777" cy="2228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1200" b="1" dirty="0" smtClean="0">
                <a:solidFill>
                  <a:srgbClr val="FF0000"/>
                </a:solidFill>
              </a:rPr>
              <a:t>العودة الى عنوان الدرس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33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 animBg="1"/>
      <p:bldP spid="16" grpId="0" animBg="1"/>
      <p:bldP spid="17" grpId="0" animBg="1"/>
      <p:bldP spid="19" grpId="0"/>
      <p:bldP spid="23" grpId="0"/>
      <p:bldP spid="25" grpId="0"/>
      <p:bldP spid="26" grpId="0" animBg="1"/>
      <p:bldP spid="27" grpId="0"/>
      <p:bldP spid="28" grpId="0"/>
      <p:bldP spid="29" grpId="0"/>
      <p:bldP spid="30" grpId="0" animBg="1"/>
      <p:bldP spid="31" grpId="0"/>
      <p:bldP spid="33" grpId="0"/>
      <p:bldP spid="34" grpId="0"/>
      <p:bldP spid="36" grpId="0"/>
      <p:bldP spid="37" grpId="0" animBg="1"/>
      <p:bldP spid="38" grpId="0"/>
      <p:bldP spid="42" grpId="0"/>
      <p:bldP spid="57" grpId="0"/>
      <p:bldP spid="59" grpId="0"/>
      <p:bldP spid="60" grpId="0"/>
      <p:bldP spid="61" grpId="0"/>
      <p:bldP spid="6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047B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6286" y="1"/>
            <a:ext cx="10724605" cy="6100354"/>
          </a:xfrm>
          <a:prstGeom prst="rect">
            <a:avLst/>
          </a:prstGeom>
        </p:spPr>
      </p:pic>
      <p:sp>
        <p:nvSpPr>
          <p:cNvPr id="3" name="سهم بشكل U 2">
            <a:hlinkClick r:id="rId5" action="ppaction://hlinksldjump"/>
          </p:cNvPr>
          <p:cNvSpPr/>
          <p:nvPr/>
        </p:nvSpPr>
        <p:spPr>
          <a:xfrm flipH="1" flipV="1">
            <a:off x="91441" y="6270171"/>
            <a:ext cx="574765" cy="587829"/>
          </a:xfrm>
          <a:prstGeom prst="uturnArrow">
            <a:avLst/>
          </a:prstGeom>
          <a:solidFill>
            <a:srgbClr val="FF0000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مستطيل 3">
            <a:hlinkClick r:id="rId6" action="ppaction://hlinksldjump"/>
          </p:cNvPr>
          <p:cNvSpPr/>
          <p:nvPr/>
        </p:nvSpPr>
        <p:spPr>
          <a:xfrm>
            <a:off x="0" y="0"/>
            <a:ext cx="1542777" cy="2228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1200" b="1" dirty="0" smtClean="0">
                <a:solidFill>
                  <a:srgbClr val="FF0000"/>
                </a:solidFill>
              </a:rPr>
              <a:t>العودة الى عنوان الدرس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21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0676" y="-22671"/>
            <a:ext cx="2797221" cy="675459"/>
          </a:xfrm>
          <a:prstGeom prst="rect">
            <a:avLst/>
          </a:prstGeom>
        </p:spPr>
      </p:pic>
      <p:cxnSp>
        <p:nvCxnSpPr>
          <p:cNvPr id="3" name="رابط منحني 2"/>
          <p:cNvCxnSpPr/>
          <p:nvPr/>
        </p:nvCxnSpPr>
        <p:spPr>
          <a:xfrm rot="16200000" flipH="1">
            <a:off x="6158271" y="819767"/>
            <a:ext cx="467651" cy="14785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مربع نص 3"/>
          <p:cNvSpPr txBox="1"/>
          <p:nvPr/>
        </p:nvSpPr>
        <p:spPr>
          <a:xfrm>
            <a:off x="6269286" y="1779119"/>
            <a:ext cx="1785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2800" b="1" dirty="0" smtClean="0">
                <a:solidFill>
                  <a:srgbClr val="FF0066"/>
                </a:solidFill>
              </a:rPr>
              <a:t>المصـــــدر</a:t>
            </a:r>
            <a:endParaRPr lang="ar-OM" sz="2800" b="1" dirty="0">
              <a:solidFill>
                <a:srgbClr val="FF0066"/>
              </a:solidFill>
            </a:endParaRPr>
          </a:p>
        </p:txBody>
      </p:sp>
      <p:cxnSp>
        <p:nvCxnSpPr>
          <p:cNvPr id="5" name="رابط منحني 4"/>
          <p:cNvCxnSpPr/>
          <p:nvPr/>
        </p:nvCxnSpPr>
        <p:spPr>
          <a:xfrm>
            <a:off x="6405838" y="1054635"/>
            <a:ext cx="1293223" cy="217617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صورة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0843" y="1010022"/>
            <a:ext cx="3249523" cy="478457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6563" y="2117164"/>
            <a:ext cx="3260783" cy="610205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1376" y="3706244"/>
            <a:ext cx="2823115" cy="647172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256" y="4870096"/>
            <a:ext cx="2378325" cy="759119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947" y="1272252"/>
            <a:ext cx="4698322" cy="613128"/>
          </a:xfrm>
          <a:prstGeom prst="rect">
            <a:avLst/>
          </a:prstGeom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043" y="2593077"/>
            <a:ext cx="3814603" cy="684527"/>
          </a:xfrm>
          <a:prstGeom prst="rect">
            <a:avLst/>
          </a:prstGeom>
        </p:spPr>
      </p:pic>
      <p:cxnSp>
        <p:nvCxnSpPr>
          <p:cNvPr id="17" name="رابط منحني 16"/>
          <p:cNvCxnSpPr>
            <a:endCxn id="10" idx="1"/>
          </p:cNvCxnSpPr>
          <p:nvPr/>
        </p:nvCxnSpPr>
        <p:spPr>
          <a:xfrm>
            <a:off x="6386788" y="1480770"/>
            <a:ext cx="1429775" cy="941497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مربع نص 22"/>
          <p:cNvSpPr txBox="1"/>
          <p:nvPr/>
        </p:nvSpPr>
        <p:spPr>
          <a:xfrm>
            <a:off x="6553971" y="718942"/>
            <a:ext cx="1660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2800" b="1" dirty="0" smtClean="0">
                <a:solidFill>
                  <a:srgbClr val="FF0066"/>
                </a:solidFill>
              </a:rPr>
              <a:t>هي</a:t>
            </a:r>
            <a:endParaRPr lang="ar-OM" sz="2800" b="1" dirty="0">
              <a:solidFill>
                <a:srgbClr val="FF0066"/>
              </a:solidFill>
            </a:endParaRPr>
          </a:p>
        </p:txBody>
      </p:sp>
      <p:cxnSp>
        <p:nvCxnSpPr>
          <p:cNvPr id="25" name="رابط منحني 24"/>
          <p:cNvCxnSpPr/>
          <p:nvPr/>
        </p:nvCxnSpPr>
        <p:spPr>
          <a:xfrm rot="5400000">
            <a:off x="6164493" y="1283282"/>
            <a:ext cx="455208" cy="10618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رابط منحني 28"/>
          <p:cNvCxnSpPr/>
          <p:nvPr/>
        </p:nvCxnSpPr>
        <p:spPr>
          <a:xfrm rot="16200000" flipH="1">
            <a:off x="5228073" y="2553314"/>
            <a:ext cx="2328050" cy="14783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مربع نص 30"/>
          <p:cNvSpPr txBox="1"/>
          <p:nvPr/>
        </p:nvSpPr>
        <p:spPr>
          <a:xfrm>
            <a:off x="5669496" y="2638032"/>
            <a:ext cx="1785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2800" b="1" dirty="0" smtClean="0">
                <a:solidFill>
                  <a:srgbClr val="FF0066"/>
                </a:solidFill>
              </a:rPr>
              <a:t>الوظيفــــــة</a:t>
            </a:r>
            <a:endParaRPr lang="ar-OM" sz="2800" b="1" dirty="0">
              <a:solidFill>
                <a:srgbClr val="FF0066"/>
              </a:solidFill>
            </a:endParaRPr>
          </a:p>
        </p:txBody>
      </p:sp>
      <p:cxnSp>
        <p:nvCxnSpPr>
          <p:cNvPr id="32" name="رابط منحني 31"/>
          <p:cNvCxnSpPr/>
          <p:nvPr/>
        </p:nvCxnSpPr>
        <p:spPr>
          <a:xfrm rot="16200000" flipH="1">
            <a:off x="6322583" y="4336863"/>
            <a:ext cx="644803" cy="478290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رابط منحني 33"/>
          <p:cNvCxnSpPr/>
          <p:nvPr/>
        </p:nvCxnSpPr>
        <p:spPr>
          <a:xfrm rot="10800000" flipV="1">
            <a:off x="5041806" y="1054635"/>
            <a:ext cx="1353467" cy="577029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رابط منحني 35"/>
          <p:cNvCxnSpPr/>
          <p:nvPr/>
        </p:nvCxnSpPr>
        <p:spPr>
          <a:xfrm rot="16200000" flipH="1">
            <a:off x="1717355" y="2282941"/>
            <a:ext cx="764633" cy="124226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رابط منحني 37"/>
          <p:cNvCxnSpPr/>
          <p:nvPr/>
        </p:nvCxnSpPr>
        <p:spPr>
          <a:xfrm rot="16200000" flipH="1">
            <a:off x="1744929" y="3712706"/>
            <a:ext cx="1141269" cy="307563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مربع نص 38"/>
          <p:cNvSpPr txBox="1"/>
          <p:nvPr/>
        </p:nvSpPr>
        <p:spPr>
          <a:xfrm>
            <a:off x="1164532" y="3422670"/>
            <a:ext cx="17852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2800" b="1" dirty="0" smtClean="0">
                <a:solidFill>
                  <a:schemeClr val="accent1">
                    <a:lumMod val="50000"/>
                  </a:schemeClr>
                </a:solidFill>
              </a:rPr>
              <a:t>هذه  العملية  تسمـــــــى</a:t>
            </a:r>
            <a:endParaRPr lang="ar-OM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2" name="صورة 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9905046" y="1827436"/>
            <a:ext cx="1038225" cy="2952206"/>
          </a:xfrm>
          <a:prstGeom prst="rect">
            <a:avLst/>
          </a:prstGeom>
        </p:spPr>
      </p:pic>
      <p:pic>
        <p:nvPicPr>
          <p:cNvPr id="43" name="صورة 4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28953" y="4082037"/>
            <a:ext cx="1453398" cy="1096706"/>
          </a:xfrm>
          <a:prstGeom prst="rect">
            <a:avLst/>
          </a:prstGeom>
        </p:spPr>
      </p:pic>
      <p:cxnSp>
        <p:nvCxnSpPr>
          <p:cNvPr id="45" name="رابط كسهم مستقيم 44"/>
          <p:cNvCxnSpPr/>
          <p:nvPr/>
        </p:nvCxnSpPr>
        <p:spPr>
          <a:xfrm flipH="1">
            <a:off x="10027496" y="3736866"/>
            <a:ext cx="137159" cy="4309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صورة 4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61736" y="4390684"/>
            <a:ext cx="524266" cy="479412"/>
          </a:xfrm>
          <a:prstGeom prst="rect">
            <a:avLst/>
          </a:prstGeom>
        </p:spPr>
      </p:pic>
      <p:cxnSp>
        <p:nvCxnSpPr>
          <p:cNvPr id="49" name="رابط كسهم مستقيم 48"/>
          <p:cNvCxnSpPr/>
          <p:nvPr/>
        </p:nvCxnSpPr>
        <p:spPr>
          <a:xfrm flipH="1" flipV="1">
            <a:off x="10027496" y="4770647"/>
            <a:ext cx="654855" cy="63095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مربع نص 50"/>
          <p:cNvSpPr txBox="1"/>
          <p:nvPr/>
        </p:nvSpPr>
        <p:spPr>
          <a:xfrm>
            <a:off x="9923869" y="5401605"/>
            <a:ext cx="1925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sz="2800" b="1" dirty="0" smtClean="0">
                <a:solidFill>
                  <a:srgbClr val="FF0000"/>
                </a:solidFill>
              </a:rPr>
              <a:t>انزيمات التحلل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52" name="صورة 5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31189" y="114302"/>
            <a:ext cx="1136963" cy="1299386"/>
          </a:xfrm>
          <a:prstGeom prst="rect">
            <a:avLst/>
          </a:prstGeom>
        </p:spPr>
      </p:pic>
      <p:pic>
        <p:nvPicPr>
          <p:cNvPr id="53" name="صورة 5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37537" y="530951"/>
            <a:ext cx="524266" cy="479412"/>
          </a:xfrm>
          <a:prstGeom prst="rect">
            <a:avLst/>
          </a:prstGeom>
        </p:spPr>
      </p:pic>
      <p:cxnSp>
        <p:nvCxnSpPr>
          <p:cNvPr id="54" name="رابط منحني 53"/>
          <p:cNvCxnSpPr/>
          <p:nvPr/>
        </p:nvCxnSpPr>
        <p:spPr>
          <a:xfrm flipV="1">
            <a:off x="2476410" y="652788"/>
            <a:ext cx="498090" cy="137269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رابط منحني 57"/>
          <p:cNvCxnSpPr/>
          <p:nvPr/>
        </p:nvCxnSpPr>
        <p:spPr>
          <a:xfrm rot="10800000" flipV="1">
            <a:off x="1269404" y="788147"/>
            <a:ext cx="417070" cy="155903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صورة 6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43232" y="412886"/>
            <a:ext cx="355735" cy="505518"/>
          </a:xfrm>
          <a:prstGeom prst="rect">
            <a:avLst/>
          </a:prstGeom>
        </p:spPr>
      </p:pic>
      <p:pic>
        <p:nvPicPr>
          <p:cNvPr id="62" name="صورة 6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8801" y="623158"/>
            <a:ext cx="433381" cy="615857"/>
          </a:xfrm>
          <a:prstGeom prst="rect">
            <a:avLst/>
          </a:prstGeom>
        </p:spPr>
      </p:pic>
      <p:pic>
        <p:nvPicPr>
          <p:cNvPr id="64" name="صورة 6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90628" y="931086"/>
            <a:ext cx="792349" cy="597891"/>
          </a:xfrm>
          <a:prstGeom prst="rect">
            <a:avLst/>
          </a:prstGeom>
        </p:spPr>
      </p:pic>
      <p:sp>
        <p:nvSpPr>
          <p:cNvPr id="66" name="سحابة 65"/>
          <p:cNvSpPr/>
          <p:nvPr/>
        </p:nvSpPr>
        <p:spPr>
          <a:xfrm>
            <a:off x="901516" y="4493444"/>
            <a:ext cx="3330850" cy="1467031"/>
          </a:xfrm>
          <a:prstGeom prst="cloud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" name="صورة 6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18378" y="4803923"/>
            <a:ext cx="2378046" cy="788694"/>
          </a:xfrm>
          <a:prstGeom prst="rect">
            <a:avLst/>
          </a:prstGeom>
        </p:spPr>
      </p:pic>
      <p:sp>
        <p:nvSpPr>
          <p:cNvPr id="14" name="عنصر نائب للتذييل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OM" smtClean="0"/>
              <a:t>سالم  الجابري                مدرسة مسعود بن رمضان</a:t>
            </a:r>
            <a:endParaRPr lang="en-US"/>
          </a:p>
        </p:txBody>
      </p:sp>
      <p:sp>
        <p:nvSpPr>
          <p:cNvPr id="40" name="مستطيل 39">
            <a:hlinkClick r:id="rId15" action="ppaction://hlinksldjump"/>
          </p:cNvPr>
          <p:cNvSpPr/>
          <p:nvPr/>
        </p:nvSpPr>
        <p:spPr>
          <a:xfrm>
            <a:off x="0" y="0"/>
            <a:ext cx="1542777" cy="2228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1200" b="1" dirty="0" smtClean="0">
                <a:solidFill>
                  <a:srgbClr val="FF0000"/>
                </a:solidFill>
              </a:rPr>
              <a:t>العودة الى عنوان الدرس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032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/>
      <p:bldP spid="31" grpId="0"/>
      <p:bldP spid="39" grpId="0"/>
      <p:bldP spid="51" grpId="0"/>
      <p:bldP spid="6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987C7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296503" cy="6858001"/>
          </a:xfrm>
          <a:prstGeom prst="rect">
            <a:avLst/>
          </a:prstGeom>
        </p:spPr>
      </p:pic>
      <p:sp>
        <p:nvSpPr>
          <p:cNvPr id="3" name="مستطيل 2">
            <a:hlinkClick r:id="rId5" action="ppaction://hlinksldjump"/>
          </p:cNvPr>
          <p:cNvSpPr/>
          <p:nvPr/>
        </p:nvSpPr>
        <p:spPr>
          <a:xfrm>
            <a:off x="0" y="0"/>
            <a:ext cx="1542777" cy="2228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1200" b="1" dirty="0" smtClean="0">
                <a:solidFill>
                  <a:srgbClr val="FF0000"/>
                </a:solidFill>
              </a:rPr>
              <a:t>العودة الى عنوان الدرس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30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07177"/>
            <a:ext cx="10998926" cy="2377440"/>
          </a:xfrm>
          <a:prstGeom prst="rect">
            <a:avLst/>
          </a:prstGeom>
        </p:spPr>
      </p:pic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OM" dirty="0" smtClean="0"/>
              <a:t>سالم  الجابري                مدرسة مسعود بن رمضان</a:t>
            </a:r>
            <a:endParaRPr lang="en-US" dirty="0"/>
          </a:p>
        </p:txBody>
      </p:sp>
      <p:sp>
        <p:nvSpPr>
          <p:cNvPr id="2" name="زر إجراء: الصفحة الرئيسية 1">
            <a:hlinkClick r:id="rId3" action="ppaction://hlinksldjump" highlightClick="1"/>
          </p:cNvPr>
          <p:cNvSpPr/>
          <p:nvPr/>
        </p:nvSpPr>
        <p:spPr>
          <a:xfrm>
            <a:off x="457200" y="130628"/>
            <a:ext cx="862149" cy="653143"/>
          </a:xfrm>
          <a:prstGeom prst="actionButtonHom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31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6710" y="-104502"/>
            <a:ext cx="6648994" cy="6048102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5704" y="1589045"/>
            <a:ext cx="1867717" cy="922872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8362" y="2847703"/>
            <a:ext cx="1809204" cy="886764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5704" y="3566795"/>
            <a:ext cx="2037805" cy="1006915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0698" y="5895955"/>
            <a:ext cx="2175102" cy="937239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5568" y="5895955"/>
            <a:ext cx="1885694" cy="84486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9326" y="4430077"/>
            <a:ext cx="1187495" cy="1888312"/>
          </a:xfrm>
          <a:prstGeom prst="rect">
            <a:avLst/>
          </a:prstGeom>
        </p:spPr>
      </p:pic>
      <p:sp>
        <p:nvSpPr>
          <p:cNvPr id="12" name="عنصر نائب للتذييل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OM" smtClean="0"/>
              <a:t>سالم  الجابري                مدرسة مسعود بن رمضان</a:t>
            </a:r>
            <a:endParaRPr lang="en-US"/>
          </a:p>
        </p:txBody>
      </p:sp>
      <p:sp>
        <p:nvSpPr>
          <p:cNvPr id="10" name="مستطيل 9">
            <a:hlinkClick r:id="rId9" action="ppaction://hlinksldjump"/>
          </p:cNvPr>
          <p:cNvSpPr/>
          <p:nvPr/>
        </p:nvSpPr>
        <p:spPr>
          <a:xfrm>
            <a:off x="0" y="0"/>
            <a:ext cx="1542777" cy="2228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1200" b="1" dirty="0" smtClean="0">
                <a:solidFill>
                  <a:srgbClr val="FF0000"/>
                </a:solidFill>
              </a:rPr>
              <a:t>العودة الى عنوان الدرس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12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807" y="0"/>
            <a:ext cx="9797143" cy="6505303"/>
          </a:xfrm>
          <a:prstGeom prst="rect">
            <a:avLst/>
          </a:prstGeom>
        </p:spPr>
      </p:pic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OM" smtClean="0"/>
              <a:t>سالم  الجابري                مدرسة مسعود بن رمضان</a:t>
            </a:r>
            <a:endParaRPr lang="en-US"/>
          </a:p>
        </p:txBody>
      </p:sp>
      <p:sp>
        <p:nvSpPr>
          <p:cNvPr id="3" name="مربع نص 2"/>
          <p:cNvSpPr txBox="1"/>
          <p:nvPr/>
        </p:nvSpPr>
        <p:spPr>
          <a:xfrm>
            <a:off x="2638697" y="3735978"/>
            <a:ext cx="4807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sz="2800" b="1" dirty="0" smtClean="0">
                <a:solidFill>
                  <a:schemeClr val="accent1">
                    <a:lumMod val="50000"/>
                  </a:schemeClr>
                </a:solidFill>
              </a:rPr>
              <a:t>التحلل الذاتي أو الهضم الذاتي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522514" y="4933406"/>
            <a:ext cx="5919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sz="2800" b="1" dirty="0" smtClean="0">
                <a:solidFill>
                  <a:schemeClr val="accent1">
                    <a:lumMod val="50000"/>
                  </a:schemeClr>
                </a:solidFill>
              </a:rPr>
              <a:t>انزيمات التحلل المائي او انزيمات هاضمة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522514" y="5767368"/>
            <a:ext cx="59196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sz="2800" b="1" dirty="0" smtClean="0">
                <a:solidFill>
                  <a:schemeClr val="accent1">
                    <a:lumMod val="50000"/>
                  </a:schemeClr>
                </a:solidFill>
              </a:rPr>
              <a:t>نقلها الى </a:t>
            </a:r>
            <a:r>
              <a:rPr lang="ar-OM" sz="2800" b="1" dirty="0" err="1" smtClean="0">
                <a:solidFill>
                  <a:schemeClr val="accent1">
                    <a:lumMod val="50000"/>
                  </a:schemeClr>
                </a:solidFill>
              </a:rPr>
              <a:t>السيتوسول</a:t>
            </a:r>
            <a:r>
              <a:rPr lang="ar-OM" sz="2800" b="1" dirty="0" smtClean="0">
                <a:solidFill>
                  <a:schemeClr val="accent1">
                    <a:lumMod val="50000"/>
                  </a:schemeClr>
                </a:solidFill>
              </a:rPr>
              <a:t> أو تستفيد منها الخلية أو يعاد استخدامها في الخلية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مستطيل 7">
            <a:hlinkClick r:id="rId3" action="ppaction://hlinksldjump"/>
          </p:cNvPr>
          <p:cNvSpPr/>
          <p:nvPr/>
        </p:nvSpPr>
        <p:spPr>
          <a:xfrm>
            <a:off x="0" y="0"/>
            <a:ext cx="1542777" cy="2228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1200" b="1" dirty="0" smtClean="0">
                <a:solidFill>
                  <a:srgbClr val="FF0000"/>
                </a:solidFill>
              </a:rPr>
              <a:t>العودة الى عنوان الدرس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26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144" y="1347107"/>
            <a:ext cx="10265410" cy="2637064"/>
          </a:xfrm>
          <a:prstGeom prst="rect">
            <a:avLst/>
          </a:prstGeom>
        </p:spPr>
      </p:pic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OM" smtClean="0"/>
              <a:t>سالم  الجابري                مدرسة مسعود بن رمضان</a:t>
            </a:r>
            <a:endParaRPr lang="en-US"/>
          </a:p>
        </p:txBody>
      </p:sp>
      <p:sp>
        <p:nvSpPr>
          <p:cNvPr id="4" name="مستطيل 3">
            <a:hlinkClick r:id="rId3" action="ppaction://hlinksldjump"/>
          </p:cNvPr>
          <p:cNvSpPr/>
          <p:nvPr/>
        </p:nvSpPr>
        <p:spPr>
          <a:xfrm>
            <a:off x="0" y="0"/>
            <a:ext cx="1542777" cy="2228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1200" b="1" dirty="0" smtClean="0">
                <a:solidFill>
                  <a:srgbClr val="FF0000"/>
                </a:solidFill>
              </a:rPr>
              <a:t>العودة الى عنوان الدرس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9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9061" y="1111840"/>
            <a:ext cx="3195774" cy="756149"/>
          </a:xfrm>
          <a:prstGeom prst="rect">
            <a:avLst/>
          </a:prstGeom>
        </p:spPr>
      </p:pic>
      <p:cxnSp>
        <p:nvCxnSpPr>
          <p:cNvPr id="3" name="رابط منحني 2"/>
          <p:cNvCxnSpPr/>
          <p:nvPr/>
        </p:nvCxnSpPr>
        <p:spPr>
          <a:xfrm flipV="1">
            <a:off x="7654835" y="1005840"/>
            <a:ext cx="979714" cy="484074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رابط منحني 4"/>
          <p:cNvCxnSpPr/>
          <p:nvPr/>
        </p:nvCxnSpPr>
        <p:spPr>
          <a:xfrm rot="10800000">
            <a:off x="3479347" y="1122657"/>
            <a:ext cx="1108030" cy="348037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منحني 6"/>
          <p:cNvCxnSpPr/>
          <p:nvPr/>
        </p:nvCxnSpPr>
        <p:spPr>
          <a:xfrm rot="16200000" flipH="1">
            <a:off x="6385732" y="1963825"/>
            <a:ext cx="467669" cy="124432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سحابة 8"/>
          <p:cNvSpPr/>
          <p:nvPr/>
        </p:nvSpPr>
        <p:spPr>
          <a:xfrm>
            <a:off x="8558681" y="419207"/>
            <a:ext cx="1023000" cy="953767"/>
          </a:xfrm>
          <a:prstGeom prst="cloud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سحابة 10"/>
          <p:cNvSpPr/>
          <p:nvPr/>
        </p:nvSpPr>
        <p:spPr>
          <a:xfrm>
            <a:off x="6161572" y="2259876"/>
            <a:ext cx="1493263" cy="1031964"/>
          </a:xfrm>
          <a:prstGeom prst="cloud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سحابة 11"/>
          <p:cNvSpPr/>
          <p:nvPr/>
        </p:nvSpPr>
        <p:spPr>
          <a:xfrm>
            <a:off x="2168434" y="576830"/>
            <a:ext cx="1258661" cy="913084"/>
          </a:xfrm>
          <a:prstGeom prst="cloud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صورة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5766" y="598246"/>
            <a:ext cx="748829" cy="513594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1895" y="747425"/>
            <a:ext cx="916197" cy="516829"/>
          </a:xfrm>
          <a:prstGeom prst="rect">
            <a:avLst/>
          </a:prstGeom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6114" y="2473699"/>
            <a:ext cx="966652" cy="556883"/>
          </a:xfrm>
          <a:prstGeom prst="rect">
            <a:avLst/>
          </a:prstGeom>
        </p:spPr>
      </p:pic>
      <p:pic>
        <p:nvPicPr>
          <p:cNvPr id="21" name="صورة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9028" y="290225"/>
            <a:ext cx="1933575" cy="914400"/>
          </a:xfrm>
          <a:prstGeom prst="rect">
            <a:avLst/>
          </a:prstGeom>
        </p:spPr>
      </p:pic>
      <p:cxnSp>
        <p:nvCxnSpPr>
          <p:cNvPr id="22" name="رابط منحني 21"/>
          <p:cNvCxnSpPr/>
          <p:nvPr/>
        </p:nvCxnSpPr>
        <p:spPr>
          <a:xfrm flipV="1">
            <a:off x="9538395" y="576830"/>
            <a:ext cx="1183898" cy="170595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رابط منحني 23"/>
          <p:cNvCxnSpPr/>
          <p:nvPr/>
        </p:nvCxnSpPr>
        <p:spPr>
          <a:xfrm>
            <a:off x="9444595" y="2033665"/>
            <a:ext cx="650633" cy="426565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رابط منحني 24"/>
          <p:cNvCxnSpPr/>
          <p:nvPr/>
        </p:nvCxnSpPr>
        <p:spPr>
          <a:xfrm rot="5400000">
            <a:off x="9004022" y="2270473"/>
            <a:ext cx="653016" cy="222068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رابط منحني 26"/>
          <p:cNvCxnSpPr/>
          <p:nvPr/>
        </p:nvCxnSpPr>
        <p:spPr>
          <a:xfrm rot="16200000" flipH="1">
            <a:off x="8923031" y="1529022"/>
            <a:ext cx="677612" cy="365516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مربع نص 28"/>
          <p:cNvSpPr txBox="1"/>
          <p:nvPr/>
        </p:nvSpPr>
        <p:spPr>
          <a:xfrm>
            <a:off x="7919956" y="1268987"/>
            <a:ext cx="1925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sz="2800" b="1" dirty="0" smtClean="0">
                <a:solidFill>
                  <a:schemeClr val="accent1">
                    <a:lumMod val="75000"/>
                  </a:schemeClr>
                </a:solidFill>
              </a:rPr>
              <a:t>توجد  في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1" name="صورة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89028" y="2176505"/>
            <a:ext cx="1183038" cy="531510"/>
          </a:xfrm>
          <a:prstGeom prst="rect">
            <a:avLst/>
          </a:prstGeom>
        </p:spPr>
      </p:pic>
      <p:pic>
        <p:nvPicPr>
          <p:cNvPr id="32" name="صورة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2624" y="2701688"/>
            <a:ext cx="871823" cy="539700"/>
          </a:xfrm>
          <a:prstGeom prst="rect">
            <a:avLst/>
          </a:prstGeom>
        </p:spPr>
      </p:pic>
      <p:pic>
        <p:nvPicPr>
          <p:cNvPr id="33" name="صورة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2417" y="1872739"/>
            <a:ext cx="2307226" cy="748416"/>
          </a:xfrm>
          <a:prstGeom prst="rect">
            <a:avLst/>
          </a:prstGeom>
        </p:spPr>
      </p:pic>
      <p:cxnSp>
        <p:nvCxnSpPr>
          <p:cNvPr id="36" name="رابط منحني 35"/>
          <p:cNvCxnSpPr/>
          <p:nvPr/>
        </p:nvCxnSpPr>
        <p:spPr>
          <a:xfrm rot="16200000" flipH="1">
            <a:off x="2838399" y="1496409"/>
            <a:ext cx="577049" cy="531303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مربع نص 38"/>
          <p:cNvSpPr txBox="1"/>
          <p:nvPr/>
        </p:nvSpPr>
        <p:spPr>
          <a:xfrm>
            <a:off x="372896" y="1609836"/>
            <a:ext cx="1925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sz="2800" b="1" dirty="0" smtClean="0">
                <a:solidFill>
                  <a:schemeClr val="accent1">
                    <a:lumMod val="75000"/>
                  </a:schemeClr>
                </a:solidFill>
              </a:rPr>
              <a:t>توجد   في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1" name="صورة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073" y="2145900"/>
            <a:ext cx="1183038" cy="531510"/>
          </a:xfrm>
          <a:prstGeom prst="rect">
            <a:avLst/>
          </a:prstGeom>
        </p:spPr>
      </p:pic>
      <p:cxnSp>
        <p:nvCxnSpPr>
          <p:cNvPr id="42" name="رابط منحني 41"/>
          <p:cNvCxnSpPr/>
          <p:nvPr/>
        </p:nvCxnSpPr>
        <p:spPr>
          <a:xfrm rot="5400000">
            <a:off x="1248307" y="1320508"/>
            <a:ext cx="1026975" cy="825903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رابط منحني 42"/>
          <p:cNvCxnSpPr/>
          <p:nvPr/>
        </p:nvCxnSpPr>
        <p:spPr>
          <a:xfrm rot="16200000" flipH="1">
            <a:off x="7313159" y="3146045"/>
            <a:ext cx="600064" cy="369137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مربع نص 43"/>
          <p:cNvSpPr txBox="1"/>
          <p:nvPr/>
        </p:nvSpPr>
        <p:spPr>
          <a:xfrm>
            <a:off x="7012208" y="3596275"/>
            <a:ext cx="1925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2400" b="1" dirty="0" smtClean="0">
                <a:solidFill>
                  <a:schemeClr val="accent1">
                    <a:lumMod val="75000"/>
                  </a:schemeClr>
                </a:solidFill>
              </a:rPr>
              <a:t>محاطة بغشاء </a:t>
            </a:r>
          </a:p>
          <a:p>
            <a:pPr algn="ctr"/>
            <a:r>
              <a:rPr lang="ar-OM" sz="2400" b="1" dirty="0" smtClean="0">
                <a:solidFill>
                  <a:schemeClr val="accent1">
                    <a:lumMod val="75000"/>
                  </a:schemeClr>
                </a:solidFill>
              </a:rPr>
              <a:t>يسمى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45" name="رابط منحني 44"/>
          <p:cNvCxnSpPr/>
          <p:nvPr/>
        </p:nvCxnSpPr>
        <p:spPr>
          <a:xfrm>
            <a:off x="8286593" y="4213989"/>
            <a:ext cx="650633" cy="426565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رابط منحني 46"/>
          <p:cNvCxnSpPr/>
          <p:nvPr/>
        </p:nvCxnSpPr>
        <p:spPr>
          <a:xfrm rot="10800000" flipV="1">
            <a:off x="5338941" y="2775857"/>
            <a:ext cx="813732" cy="468963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مربع نص 48"/>
          <p:cNvSpPr txBox="1"/>
          <p:nvPr/>
        </p:nvSpPr>
        <p:spPr>
          <a:xfrm>
            <a:off x="3681973" y="2866515"/>
            <a:ext cx="1925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2400" b="1" dirty="0" smtClean="0">
                <a:solidFill>
                  <a:schemeClr val="accent1">
                    <a:lumMod val="75000"/>
                  </a:schemeClr>
                </a:solidFill>
              </a:rPr>
              <a:t>تحتوي على عصارة</a:t>
            </a:r>
            <a:r>
              <a:rPr lang="ar-OM" sz="2400" b="1" dirty="0">
                <a:solidFill>
                  <a:schemeClr val="accent1">
                    <a:lumMod val="75000"/>
                  </a:schemeClr>
                </a:solidFill>
              </a:rPr>
              <a:t> ت</a:t>
            </a:r>
            <a:r>
              <a:rPr lang="ar-OM" sz="2400" b="1" dirty="0" smtClean="0">
                <a:solidFill>
                  <a:schemeClr val="accent1">
                    <a:lumMod val="75000"/>
                  </a:schemeClr>
                </a:solidFill>
              </a:rPr>
              <a:t>سمى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50" name="رابط منحني 49"/>
          <p:cNvCxnSpPr/>
          <p:nvPr/>
        </p:nvCxnSpPr>
        <p:spPr>
          <a:xfrm>
            <a:off x="4465849" y="3619681"/>
            <a:ext cx="430251" cy="286503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صورة 5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2370" y="4124590"/>
            <a:ext cx="2744005" cy="515638"/>
          </a:xfrm>
          <a:prstGeom prst="rect">
            <a:avLst/>
          </a:prstGeom>
        </p:spPr>
      </p:pic>
      <p:cxnSp>
        <p:nvCxnSpPr>
          <p:cNvPr id="60" name="رابط منحني 59"/>
          <p:cNvCxnSpPr/>
          <p:nvPr/>
        </p:nvCxnSpPr>
        <p:spPr>
          <a:xfrm rot="16200000" flipH="1">
            <a:off x="1151414" y="4765961"/>
            <a:ext cx="680641" cy="401883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مربع نص 61"/>
          <p:cNvSpPr txBox="1"/>
          <p:nvPr/>
        </p:nvSpPr>
        <p:spPr>
          <a:xfrm>
            <a:off x="419723" y="4563305"/>
            <a:ext cx="1925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2400" b="1" dirty="0" smtClean="0">
                <a:solidFill>
                  <a:schemeClr val="accent1">
                    <a:lumMod val="75000"/>
                  </a:schemeClr>
                </a:solidFill>
              </a:rPr>
              <a:t>مذاب   فيه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4" name="رابط منحني 63"/>
          <p:cNvCxnSpPr>
            <a:endCxn id="55" idx="3"/>
          </p:cNvCxnSpPr>
          <p:nvPr/>
        </p:nvCxnSpPr>
        <p:spPr>
          <a:xfrm rot="10800000" flipV="1">
            <a:off x="3356375" y="4213989"/>
            <a:ext cx="1463270" cy="168420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رابط منحني 74"/>
          <p:cNvCxnSpPr/>
          <p:nvPr/>
        </p:nvCxnSpPr>
        <p:spPr>
          <a:xfrm rot="10800000" flipV="1">
            <a:off x="1132574" y="5302663"/>
            <a:ext cx="559747" cy="389301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صورة 7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13865" y="4654613"/>
            <a:ext cx="791004" cy="659170"/>
          </a:xfrm>
          <a:prstGeom prst="rect">
            <a:avLst/>
          </a:prstGeom>
        </p:spPr>
      </p:pic>
      <p:pic>
        <p:nvPicPr>
          <p:cNvPr id="78" name="صورة 7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83578" y="5431782"/>
            <a:ext cx="1020563" cy="944966"/>
          </a:xfrm>
          <a:prstGeom prst="rect">
            <a:avLst/>
          </a:prstGeom>
        </p:spPr>
      </p:pic>
      <p:pic>
        <p:nvPicPr>
          <p:cNvPr id="79" name="صورة 7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16537" y="6188301"/>
            <a:ext cx="951897" cy="676905"/>
          </a:xfrm>
          <a:prstGeom prst="rect">
            <a:avLst/>
          </a:prstGeom>
        </p:spPr>
      </p:pic>
      <p:pic>
        <p:nvPicPr>
          <p:cNvPr id="80" name="صورة 7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2722" y="5312085"/>
            <a:ext cx="1012012" cy="612595"/>
          </a:xfrm>
          <a:prstGeom prst="rect">
            <a:avLst/>
          </a:prstGeom>
        </p:spPr>
      </p:pic>
      <p:cxnSp>
        <p:nvCxnSpPr>
          <p:cNvPr id="81" name="رابط منحني 80"/>
          <p:cNvCxnSpPr/>
          <p:nvPr/>
        </p:nvCxnSpPr>
        <p:spPr>
          <a:xfrm rot="16200000" flipH="1">
            <a:off x="1209012" y="5778073"/>
            <a:ext cx="1037897" cy="105921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رابط منحني 81"/>
          <p:cNvCxnSpPr/>
          <p:nvPr/>
        </p:nvCxnSpPr>
        <p:spPr>
          <a:xfrm>
            <a:off x="1692674" y="5305095"/>
            <a:ext cx="805028" cy="459548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رابط منحني 84"/>
          <p:cNvCxnSpPr/>
          <p:nvPr/>
        </p:nvCxnSpPr>
        <p:spPr>
          <a:xfrm flipV="1">
            <a:off x="1692674" y="5024970"/>
            <a:ext cx="916197" cy="282252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مستطيل مستدير الزوايا 87"/>
          <p:cNvSpPr/>
          <p:nvPr/>
        </p:nvSpPr>
        <p:spPr>
          <a:xfrm>
            <a:off x="4931579" y="3922319"/>
            <a:ext cx="1584739" cy="732148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9" name="صورة 8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83085" y="3972996"/>
            <a:ext cx="1483029" cy="653585"/>
          </a:xfrm>
          <a:prstGeom prst="rect">
            <a:avLst/>
          </a:prstGeom>
        </p:spPr>
      </p:pic>
      <p:sp>
        <p:nvSpPr>
          <p:cNvPr id="93" name="مستطيل مستدير الزوايا 92"/>
          <p:cNvSpPr/>
          <p:nvPr/>
        </p:nvSpPr>
        <p:spPr>
          <a:xfrm>
            <a:off x="8955782" y="4347991"/>
            <a:ext cx="2349124" cy="732148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4" name="صورة 9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33859" y="4395006"/>
            <a:ext cx="2021956" cy="634800"/>
          </a:xfrm>
          <a:prstGeom prst="rect">
            <a:avLst/>
          </a:prstGeom>
        </p:spPr>
      </p:pic>
      <p:cxnSp>
        <p:nvCxnSpPr>
          <p:cNvPr id="97" name="رابط منحني 96"/>
          <p:cNvCxnSpPr/>
          <p:nvPr/>
        </p:nvCxnSpPr>
        <p:spPr>
          <a:xfrm rot="16200000" flipH="1">
            <a:off x="6020906" y="4871611"/>
            <a:ext cx="700807" cy="290017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مربع نص 98"/>
          <p:cNvSpPr txBox="1"/>
          <p:nvPr/>
        </p:nvSpPr>
        <p:spPr>
          <a:xfrm>
            <a:off x="5503605" y="4634876"/>
            <a:ext cx="1925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2400" b="1" dirty="0" smtClean="0">
                <a:solidFill>
                  <a:schemeClr val="accent1">
                    <a:lumMod val="75000"/>
                  </a:schemeClr>
                </a:solidFill>
              </a:rPr>
              <a:t>دورهــــــا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1" name="شكل بيضاوي 100"/>
          <p:cNvSpPr/>
          <p:nvPr/>
        </p:nvSpPr>
        <p:spPr>
          <a:xfrm>
            <a:off x="4983085" y="5431673"/>
            <a:ext cx="3155075" cy="1141946"/>
          </a:xfrm>
          <a:prstGeom prst="ellipse">
            <a:avLst/>
          </a:prstGeom>
          <a:solidFill>
            <a:srgbClr val="FFFF00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شكل بيضاوي 101"/>
          <p:cNvSpPr/>
          <p:nvPr/>
        </p:nvSpPr>
        <p:spPr>
          <a:xfrm>
            <a:off x="5081452" y="5538650"/>
            <a:ext cx="2965268" cy="942951"/>
          </a:xfrm>
          <a:prstGeom prst="ellipse">
            <a:avLst/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" name="صورة 10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06991" y="5630983"/>
            <a:ext cx="1821632" cy="740442"/>
          </a:xfrm>
          <a:prstGeom prst="rect">
            <a:avLst/>
          </a:prstGeom>
        </p:spPr>
      </p:pic>
      <p:sp>
        <p:nvSpPr>
          <p:cNvPr id="10" name="عنصر نائب للتذييل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OM" smtClean="0"/>
              <a:t>سالم  الجابري                مدرسة مسعود بن رمضان</a:t>
            </a:r>
            <a:endParaRPr lang="en-US"/>
          </a:p>
        </p:txBody>
      </p:sp>
      <p:sp>
        <p:nvSpPr>
          <p:cNvPr id="53" name="مستطيل 52">
            <a:hlinkClick r:id="rId18" action="ppaction://hlinksldjump"/>
          </p:cNvPr>
          <p:cNvSpPr/>
          <p:nvPr/>
        </p:nvSpPr>
        <p:spPr>
          <a:xfrm>
            <a:off x="0" y="0"/>
            <a:ext cx="1542777" cy="2228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1200" b="1" dirty="0" smtClean="0">
                <a:solidFill>
                  <a:srgbClr val="FF0000"/>
                </a:solidFill>
              </a:rPr>
              <a:t>العودة الى عنوان الدرس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20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29" grpId="0"/>
      <p:bldP spid="39" grpId="0"/>
      <p:bldP spid="44" grpId="0"/>
      <p:bldP spid="49" grpId="0"/>
      <p:bldP spid="62" grpId="0"/>
      <p:bldP spid="88" grpId="0" animBg="1"/>
      <p:bldP spid="93" grpId="0" animBg="1"/>
      <p:bldP spid="99" grpId="0"/>
      <p:bldP spid="101" grpId="0" animBg="1"/>
      <p:bldP spid="10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846" y="195943"/>
            <a:ext cx="9797143" cy="6230983"/>
          </a:xfrm>
          <a:prstGeom prst="rect">
            <a:avLst/>
          </a:prstGeom>
        </p:spPr>
      </p:pic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OM" smtClean="0"/>
              <a:t>سالم  الجابري                مدرسة مسعود بن رمضان</a:t>
            </a:r>
            <a:endParaRPr lang="en-US"/>
          </a:p>
        </p:txBody>
      </p:sp>
      <p:sp>
        <p:nvSpPr>
          <p:cNvPr id="4" name="مستطيل 3">
            <a:hlinkClick r:id="rId3" action="ppaction://hlinksldjump"/>
          </p:cNvPr>
          <p:cNvSpPr/>
          <p:nvPr/>
        </p:nvSpPr>
        <p:spPr>
          <a:xfrm>
            <a:off x="0" y="0"/>
            <a:ext cx="1542777" cy="2228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1200" b="1" dirty="0" smtClean="0">
                <a:solidFill>
                  <a:srgbClr val="FF0000"/>
                </a:solidFill>
              </a:rPr>
              <a:t>العودة الى عنوان الدرس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74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904" y="169136"/>
            <a:ext cx="10698480" cy="6310041"/>
          </a:xfrm>
          <a:prstGeom prst="rect">
            <a:avLst/>
          </a:prstGeom>
        </p:spPr>
      </p:pic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OM" smtClean="0"/>
              <a:t>سالم  الجابري                مدرسة مسعود بن رمضان</a:t>
            </a:r>
            <a:endParaRPr lang="en-US"/>
          </a:p>
        </p:txBody>
      </p:sp>
      <p:sp>
        <p:nvSpPr>
          <p:cNvPr id="4" name="مربع نص 3"/>
          <p:cNvSpPr txBox="1"/>
          <p:nvPr/>
        </p:nvSpPr>
        <p:spPr>
          <a:xfrm>
            <a:off x="3579222" y="4815840"/>
            <a:ext cx="5919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sz="2800" b="1" dirty="0" smtClean="0">
                <a:solidFill>
                  <a:schemeClr val="accent1">
                    <a:lumMod val="50000"/>
                  </a:schemeClr>
                </a:solidFill>
              </a:rPr>
              <a:t>الفجوة المركزية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3136174" y="6277302"/>
            <a:ext cx="5919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sz="2800" b="1" dirty="0" smtClean="0">
                <a:solidFill>
                  <a:schemeClr val="accent1">
                    <a:lumMod val="50000"/>
                  </a:schemeClr>
                </a:solidFill>
              </a:rPr>
              <a:t>ضبط التوازن الاسموزي في الخلية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مستطيل 6">
            <a:hlinkClick r:id="rId3" action="ppaction://hlinksldjump"/>
          </p:cNvPr>
          <p:cNvSpPr/>
          <p:nvPr/>
        </p:nvSpPr>
        <p:spPr>
          <a:xfrm>
            <a:off x="0" y="0"/>
            <a:ext cx="1542777" cy="2228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1200" b="1" dirty="0" smtClean="0">
                <a:solidFill>
                  <a:srgbClr val="FF0000"/>
                </a:solidFill>
              </a:rPr>
              <a:t>العودة الى عنوان الدرس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47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095" y="1412013"/>
            <a:ext cx="3467100" cy="3171825"/>
          </a:xfrm>
          <a:prstGeom prst="rect">
            <a:avLst/>
          </a:prstGeom>
        </p:spPr>
      </p:pic>
      <p:sp>
        <p:nvSpPr>
          <p:cNvPr id="3" name="شكل بيضاوي 2"/>
          <p:cNvSpPr/>
          <p:nvPr/>
        </p:nvSpPr>
        <p:spPr>
          <a:xfrm>
            <a:off x="1593669" y="1861457"/>
            <a:ext cx="1293222" cy="227293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4124" y="140426"/>
            <a:ext cx="3580854" cy="499654"/>
          </a:xfrm>
          <a:prstGeom prst="rect">
            <a:avLst/>
          </a:prstGeom>
        </p:spPr>
      </p:pic>
      <p:cxnSp>
        <p:nvCxnSpPr>
          <p:cNvPr id="5" name="رابط منحني 4"/>
          <p:cNvCxnSpPr>
            <a:endCxn id="12" idx="3"/>
          </p:cNvCxnSpPr>
          <p:nvPr/>
        </p:nvCxnSpPr>
        <p:spPr>
          <a:xfrm rot="10800000">
            <a:off x="9973686" y="1162269"/>
            <a:ext cx="1495509" cy="104831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رابط منحني 5"/>
          <p:cNvCxnSpPr/>
          <p:nvPr/>
        </p:nvCxnSpPr>
        <p:spPr>
          <a:xfrm rot="16200000" flipH="1">
            <a:off x="11031780" y="829689"/>
            <a:ext cx="627017" cy="247802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مربع نص 6"/>
          <p:cNvSpPr txBox="1"/>
          <p:nvPr/>
        </p:nvSpPr>
        <p:spPr>
          <a:xfrm>
            <a:off x="10313321" y="888793"/>
            <a:ext cx="1031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sz="2800" b="1" dirty="0" smtClean="0">
                <a:solidFill>
                  <a:schemeClr val="accent1">
                    <a:lumMod val="75000"/>
                  </a:schemeClr>
                </a:solidFill>
              </a:rPr>
              <a:t>الموقـع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صورة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9321" y="875729"/>
            <a:ext cx="2674364" cy="573078"/>
          </a:xfrm>
          <a:prstGeom prst="rect">
            <a:avLst/>
          </a:prstGeom>
        </p:spPr>
      </p:pic>
      <p:cxnSp>
        <p:nvCxnSpPr>
          <p:cNvPr id="14" name="رابط منحني 13"/>
          <p:cNvCxnSpPr/>
          <p:nvPr/>
        </p:nvCxnSpPr>
        <p:spPr>
          <a:xfrm rot="16200000" flipH="1">
            <a:off x="11090368" y="1645921"/>
            <a:ext cx="757647" cy="1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رابط منحني 15"/>
          <p:cNvCxnSpPr/>
          <p:nvPr/>
        </p:nvCxnSpPr>
        <p:spPr>
          <a:xfrm rot="10800000">
            <a:off x="9973685" y="1912839"/>
            <a:ext cx="1495509" cy="104831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مربع نص 16"/>
          <p:cNvSpPr txBox="1"/>
          <p:nvPr/>
        </p:nvSpPr>
        <p:spPr>
          <a:xfrm>
            <a:off x="10136776" y="1523458"/>
            <a:ext cx="1319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sz="2800" b="1" dirty="0" smtClean="0">
                <a:solidFill>
                  <a:schemeClr val="accent1">
                    <a:lumMod val="75000"/>
                  </a:schemeClr>
                </a:solidFill>
              </a:rPr>
              <a:t>يمتاز  بــ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7889966" y="1599846"/>
            <a:ext cx="1993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sz="2800" b="1" dirty="0" smtClean="0">
                <a:solidFill>
                  <a:srgbClr val="00B050"/>
                </a:solidFill>
              </a:rPr>
              <a:t>الصلابــــــة</a:t>
            </a:r>
            <a:endParaRPr lang="en-US" sz="2800" b="1" dirty="0">
              <a:solidFill>
                <a:srgbClr val="00B050"/>
              </a:solidFill>
            </a:endParaRPr>
          </a:p>
        </p:txBody>
      </p:sp>
      <p:cxnSp>
        <p:nvCxnSpPr>
          <p:cNvPr id="19" name="رابط منحني 18"/>
          <p:cNvCxnSpPr/>
          <p:nvPr/>
        </p:nvCxnSpPr>
        <p:spPr>
          <a:xfrm rot="16200000" flipH="1">
            <a:off x="11090364" y="2389256"/>
            <a:ext cx="757647" cy="1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رابط منحني 19"/>
          <p:cNvCxnSpPr/>
          <p:nvPr/>
        </p:nvCxnSpPr>
        <p:spPr>
          <a:xfrm rot="10800000">
            <a:off x="9934093" y="2805947"/>
            <a:ext cx="1495509" cy="104831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مربع نص 20"/>
          <p:cNvSpPr txBox="1"/>
          <p:nvPr/>
        </p:nvSpPr>
        <p:spPr>
          <a:xfrm>
            <a:off x="10097184" y="2416566"/>
            <a:ext cx="1319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sz="2800" b="1" dirty="0" smtClean="0">
                <a:solidFill>
                  <a:schemeClr val="accent1">
                    <a:lumMod val="75000"/>
                  </a:schemeClr>
                </a:solidFill>
              </a:rPr>
              <a:t>الوظيفة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2" name="صورة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3931" y="2290533"/>
            <a:ext cx="4032578" cy="727953"/>
          </a:xfrm>
          <a:prstGeom prst="rect">
            <a:avLst/>
          </a:prstGeom>
        </p:spPr>
      </p:pic>
      <p:cxnSp>
        <p:nvCxnSpPr>
          <p:cNvPr id="23" name="رابط منحني 22"/>
          <p:cNvCxnSpPr/>
          <p:nvPr/>
        </p:nvCxnSpPr>
        <p:spPr>
          <a:xfrm rot="5400000">
            <a:off x="10302759" y="2967969"/>
            <a:ext cx="1392331" cy="940521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مربع نص 24"/>
          <p:cNvSpPr txBox="1"/>
          <p:nvPr/>
        </p:nvSpPr>
        <p:spPr>
          <a:xfrm>
            <a:off x="9712024" y="3485399"/>
            <a:ext cx="1757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sz="2800" b="1" dirty="0" smtClean="0">
                <a:solidFill>
                  <a:schemeClr val="accent1">
                    <a:lumMod val="75000"/>
                  </a:schemeClr>
                </a:solidFill>
              </a:rPr>
              <a:t>يتكون  من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7" name="رابط منحني 26"/>
          <p:cNvCxnSpPr/>
          <p:nvPr/>
        </p:nvCxnSpPr>
        <p:spPr>
          <a:xfrm rot="16200000" flipH="1">
            <a:off x="10526430" y="4161892"/>
            <a:ext cx="592298" cy="587829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رابط منحني 29"/>
          <p:cNvCxnSpPr/>
          <p:nvPr/>
        </p:nvCxnSpPr>
        <p:spPr>
          <a:xfrm rot="5400000">
            <a:off x="9675595" y="4633333"/>
            <a:ext cx="1314252" cy="391889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رابط منحني 31"/>
          <p:cNvCxnSpPr/>
          <p:nvPr/>
        </p:nvCxnSpPr>
        <p:spPr>
          <a:xfrm rot="10800000" flipV="1">
            <a:off x="9444450" y="4232299"/>
            <a:ext cx="1084215" cy="597484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رابط منحني 33"/>
          <p:cNvCxnSpPr/>
          <p:nvPr/>
        </p:nvCxnSpPr>
        <p:spPr>
          <a:xfrm rot="10800000" flipV="1">
            <a:off x="9211358" y="4213421"/>
            <a:ext cx="1306286" cy="18877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مربع نص 37"/>
          <p:cNvSpPr txBox="1"/>
          <p:nvPr/>
        </p:nvSpPr>
        <p:spPr>
          <a:xfrm>
            <a:off x="10761756" y="4626246"/>
            <a:ext cx="1216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sz="3200" b="1" dirty="0" smtClean="0">
                <a:solidFill>
                  <a:srgbClr val="00B050"/>
                </a:solidFill>
              </a:rPr>
              <a:t>سليلوز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40" name="مربع نص 39"/>
          <p:cNvSpPr txBox="1"/>
          <p:nvPr/>
        </p:nvSpPr>
        <p:spPr>
          <a:xfrm>
            <a:off x="8236241" y="5426255"/>
            <a:ext cx="2096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sz="3200" b="1" dirty="0" err="1" smtClean="0">
                <a:solidFill>
                  <a:srgbClr val="FF0000"/>
                </a:solidFill>
              </a:rPr>
              <a:t>هيموسليلوز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1" name="مربع نص 40"/>
          <p:cNvSpPr txBox="1"/>
          <p:nvPr/>
        </p:nvSpPr>
        <p:spPr>
          <a:xfrm>
            <a:off x="7895727" y="4567667"/>
            <a:ext cx="1564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sz="3200" b="1" dirty="0" smtClean="0">
                <a:solidFill>
                  <a:srgbClr val="002060"/>
                </a:solidFill>
              </a:rPr>
              <a:t>بكتين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2" name="مربع نص 41"/>
          <p:cNvSpPr txBox="1"/>
          <p:nvPr/>
        </p:nvSpPr>
        <p:spPr>
          <a:xfrm>
            <a:off x="7684336" y="3895728"/>
            <a:ext cx="1564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sz="3200" b="1" dirty="0" smtClean="0">
                <a:solidFill>
                  <a:srgbClr val="461A2A"/>
                </a:solidFill>
              </a:rPr>
              <a:t>بروتيــــن</a:t>
            </a:r>
            <a:endParaRPr lang="en-US" sz="3200" b="1" dirty="0">
              <a:solidFill>
                <a:srgbClr val="461A2A"/>
              </a:solidFill>
            </a:endParaRPr>
          </a:p>
        </p:txBody>
      </p:sp>
      <p:cxnSp>
        <p:nvCxnSpPr>
          <p:cNvPr id="43" name="رابط كسهم مستقيم 42"/>
          <p:cNvCxnSpPr/>
          <p:nvPr/>
        </p:nvCxnSpPr>
        <p:spPr>
          <a:xfrm flipH="1">
            <a:off x="2722555" y="962568"/>
            <a:ext cx="741276" cy="126483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مربع نص 43"/>
          <p:cNvSpPr txBox="1"/>
          <p:nvPr/>
        </p:nvSpPr>
        <p:spPr>
          <a:xfrm>
            <a:off x="2501322" y="586362"/>
            <a:ext cx="1925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sz="2800" b="1" dirty="0" smtClean="0">
                <a:solidFill>
                  <a:srgbClr val="FF0000"/>
                </a:solidFill>
              </a:rPr>
              <a:t>الغشاء الخلوي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46" name="رابط كسهم مستقيم 45"/>
          <p:cNvCxnSpPr/>
          <p:nvPr/>
        </p:nvCxnSpPr>
        <p:spPr>
          <a:xfrm>
            <a:off x="1136789" y="953590"/>
            <a:ext cx="146629" cy="6413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مربع نص 47"/>
          <p:cNvSpPr txBox="1"/>
          <p:nvPr/>
        </p:nvSpPr>
        <p:spPr>
          <a:xfrm>
            <a:off x="43307" y="529674"/>
            <a:ext cx="1925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sz="2800" b="1" dirty="0" smtClean="0">
                <a:solidFill>
                  <a:srgbClr val="FF0000"/>
                </a:solidFill>
              </a:rPr>
              <a:t>الجدار الخلوي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عنصر نائب للتذييل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OM" smtClean="0"/>
              <a:t>سالم  الجابري                مدرسة مسعود بن رمضان</a:t>
            </a:r>
            <a:endParaRPr lang="en-US"/>
          </a:p>
        </p:txBody>
      </p:sp>
      <p:sp>
        <p:nvSpPr>
          <p:cNvPr id="33" name="مستطيل 32">
            <a:hlinkClick r:id="rId6" action="ppaction://hlinksldjump"/>
          </p:cNvPr>
          <p:cNvSpPr/>
          <p:nvPr/>
        </p:nvSpPr>
        <p:spPr>
          <a:xfrm>
            <a:off x="0" y="0"/>
            <a:ext cx="1542777" cy="2228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1200" b="1" dirty="0" smtClean="0">
                <a:solidFill>
                  <a:srgbClr val="FF0000"/>
                </a:solidFill>
              </a:rPr>
              <a:t>العودة الى عنوان الدرس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20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8" dur="20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17" grpId="0"/>
      <p:bldP spid="18" grpId="0"/>
      <p:bldP spid="21" grpId="0"/>
      <p:bldP spid="25" grpId="0"/>
      <p:bldP spid="38" grpId="0"/>
      <p:bldP spid="41" grpId="0"/>
      <p:bldP spid="44" grpId="0"/>
      <p:bldP spid="4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726" y="198527"/>
            <a:ext cx="4413885" cy="781187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6386788" y="979714"/>
            <a:ext cx="1627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2800" b="1" dirty="0" smtClean="0">
                <a:solidFill>
                  <a:srgbClr val="FF0066"/>
                </a:solidFill>
              </a:rPr>
              <a:t>يتكون من</a:t>
            </a:r>
            <a:endParaRPr lang="ar-OM" sz="2800" b="1" dirty="0">
              <a:solidFill>
                <a:srgbClr val="FF0066"/>
              </a:solidFill>
            </a:endParaRPr>
          </a:p>
        </p:txBody>
      </p:sp>
      <p:cxnSp>
        <p:nvCxnSpPr>
          <p:cNvPr id="4" name="رابط منحني 3"/>
          <p:cNvCxnSpPr/>
          <p:nvPr/>
        </p:nvCxnSpPr>
        <p:spPr>
          <a:xfrm>
            <a:off x="6386788" y="1480770"/>
            <a:ext cx="1710823" cy="1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رابط منحني 4"/>
          <p:cNvCxnSpPr/>
          <p:nvPr/>
        </p:nvCxnSpPr>
        <p:spPr>
          <a:xfrm rot="16200000" flipH="1">
            <a:off x="5949378" y="1043361"/>
            <a:ext cx="627017" cy="247802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صورة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7611" y="1241324"/>
            <a:ext cx="2117543" cy="934674"/>
          </a:xfrm>
          <a:prstGeom prst="rect">
            <a:avLst/>
          </a:prstGeom>
        </p:spPr>
      </p:pic>
      <p:sp>
        <p:nvSpPr>
          <p:cNvPr id="9" name="مربع نص 8"/>
          <p:cNvSpPr txBox="1"/>
          <p:nvPr/>
        </p:nvSpPr>
        <p:spPr>
          <a:xfrm>
            <a:off x="10215154" y="1918033"/>
            <a:ext cx="16270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2800" b="1" dirty="0" smtClean="0">
                <a:solidFill>
                  <a:srgbClr val="FF0066"/>
                </a:solidFill>
              </a:rPr>
              <a:t>كل   واحدة </a:t>
            </a:r>
          </a:p>
          <a:p>
            <a:pPr algn="ctr"/>
            <a:r>
              <a:rPr lang="ar-OM" sz="2800" b="1" dirty="0" smtClean="0">
                <a:solidFill>
                  <a:srgbClr val="FF0066"/>
                </a:solidFill>
              </a:rPr>
              <a:t>تسمــــى</a:t>
            </a:r>
            <a:endParaRPr lang="ar-OM" sz="2800" b="1" dirty="0">
              <a:solidFill>
                <a:srgbClr val="FF0066"/>
              </a:solidFill>
            </a:endParaRPr>
          </a:p>
        </p:txBody>
      </p:sp>
      <p:cxnSp>
        <p:nvCxnSpPr>
          <p:cNvPr id="10" name="رابط منحني 9"/>
          <p:cNvCxnSpPr/>
          <p:nvPr/>
        </p:nvCxnSpPr>
        <p:spPr>
          <a:xfrm rot="5400000">
            <a:off x="10476680" y="2395663"/>
            <a:ext cx="1144107" cy="334745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منحني 13"/>
          <p:cNvCxnSpPr/>
          <p:nvPr/>
        </p:nvCxnSpPr>
        <p:spPr>
          <a:xfrm>
            <a:off x="10350674" y="1899542"/>
            <a:ext cx="865432" cy="91440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صورة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0390" y="3135089"/>
            <a:ext cx="1824270" cy="757642"/>
          </a:xfrm>
          <a:prstGeom prst="rect">
            <a:avLst/>
          </a:prstGeom>
        </p:spPr>
      </p:pic>
      <p:sp>
        <p:nvSpPr>
          <p:cNvPr id="22" name="مربع نص 21"/>
          <p:cNvSpPr txBox="1"/>
          <p:nvPr/>
        </p:nvSpPr>
        <p:spPr>
          <a:xfrm>
            <a:off x="9837580" y="3953013"/>
            <a:ext cx="1627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2800" b="1" dirty="0" smtClean="0">
                <a:solidFill>
                  <a:srgbClr val="FF0066"/>
                </a:solidFill>
              </a:rPr>
              <a:t>يتألف  من</a:t>
            </a:r>
            <a:endParaRPr lang="ar-OM" sz="2800" b="1" dirty="0">
              <a:solidFill>
                <a:srgbClr val="FF0066"/>
              </a:solidFill>
            </a:endParaRPr>
          </a:p>
        </p:txBody>
      </p:sp>
      <p:cxnSp>
        <p:nvCxnSpPr>
          <p:cNvPr id="23" name="رابط منحني 22"/>
          <p:cNvCxnSpPr/>
          <p:nvPr/>
        </p:nvCxnSpPr>
        <p:spPr>
          <a:xfrm rot="5400000">
            <a:off x="9970560" y="4284295"/>
            <a:ext cx="947642" cy="187413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مربع نص 14"/>
          <p:cNvSpPr txBox="1"/>
          <p:nvPr/>
        </p:nvSpPr>
        <p:spPr>
          <a:xfrm>
            <a:off x="9537134" y="4851822"/>
            <a:ext cx="16270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2800" b="1" dirty="0" err="1" smtClean="0">
                <a:solidFill>
                  <a:srgbClr val="002060"/>
                </a:solidFill>
              </a:rPr>
              <a:t>أنيبيبات</a:t>
            </a:r>
            <a:endParaRPr lang="ar-OM" sz="2800" b="1" dirty="0" smtClean="0">
              <a:solidFill>
                <a:srgbClr val="002060"/>
              </a:solidFill>
            </a:endParaRPr>
          </a:p>
          <a:p>
            <a:pPr algn="ctr"/>
            <a:r>
              <a:rPr lang="ar-OM" sz="2800" b="1" dirty="0" smtClean="0">
                <a:solidFill>
                  <a:srgbClr val="002060"/>
                </a:solidFill>
              </a:rPr>
              <a:t>دقيقـــة</a:t>
            </a:r>
            <a:endParaRPr lang="ar-OM" sz="2800" b="1" dirty="0">
              <a:solidFill>
                <a:srgbClr val="002060"/>
              </a:solidFill>
            </a:endParaRPr>
          </a:p>
        </p:txBody>
      </p:sp>
      <p:sp>
        <p:nvSpPr>
          <p:cNvPr id="8" name="علبة 7"/>
          <p:cNvSpPr/>
          <p:nvPr/>
        </p:nvSpPr>
        <p:spPr>
          <a:xfrm>
            <a:off x="6547186" y="1916517"/>
            <a:ext cx="575324" cy="2774825"/>
          </a:xfrm>
          <a:prstGeom prst="can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علبة 15"/>
          <p:cNvSpPr/>
          <p:nvPr/>
        </p:nvSpPr>
        <p:spPr>
          <a:xfrm rot="5400000">
            <a:off x="7913756" y="2202671"/>
            <a:ext cx="575324" cy="2081105"/>
          </a:xfrm>
          <a:prstGeom prst="can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رابط مستقيم 11"/>
          <p:cNvCxnSpPr/>
          <p:nvPr/>
        </p:nvCxnSpPr>
        <p:spPr>
          <a:xfrm flipH="1">
            <a:off x="6672956" y="2175998"/>
            <a:ext cx="26126" cy="2396002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رابط مستقيم 18"/>
          <p:cNvCxnSpPr/>
          <p:nvPr/>
        </p:nvCxnSpPr>
        <p:spPr>
          <a:xfrm flipH="1">
            <a:off x="6798726" y="2175998"/>
            <a:ext cx="26126" cy="2396002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رابط مستقيم 19">
            <a:hlinkClick r:id="rId5" action="ppaction://hlinksldjump"/>
          </p:cNvPr>
          <p:cNvCxnSpPr/>
          <p:nvPr/>
        </p:nvCxnSpPr>
        <p:spPr>
          <a:xfrm flipH="1">
            <a:off x="6941273" y="2175998"/>
            <a:ext cx="26126" cy="2396002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رابط مستقيم 23"/>
          <p:cNvCxnSpPr/>
          <p:nvPr/>
        </p:nvCxnSpPr>
        <p:spPr>
          <a:xfrm>
            <a:off x="7355146" y="3122029"/>
            <a:ext cx="1692543" cy="0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رابط مستقيم 24"/>
          <p:cNvCxnSpPr/>
          <p:nvPr/>
        </p:nvCxnSpPr>
        <p:spPr>
          <a:xfrm>
            <a:off x="7355145" y="3243223"/>
            <a:ext cx="1692543" cy="0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رابط مستقيم 25"/>
          <p:cNvCxnSpPr/>
          <p:nvPr/>
        </p:nvCxnSpPr>
        <p:spPr>
          <a:xfrm>
            <a:off x="7355145" y="3373999"/>
            <a:ext cx="1692543" cy="0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رابط كسهم مستقيم 26"/>
          <p:cNvCxnSpPr/>
          <p:nvPr/>
        </p:nvCxnSpPr>
        <p:spPr>
          <a:xfrm flipV="1">
            <a:off x="8097611" y="3552332"/>
            <a:ext cx="243760" cy="82566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مربع نص 27"/>
          <p:cNvSpPr txBox="1"/>
          <p:nvPr/>
        </p:nvSpPr>
        <p:spPr>
          <a:xfrm>
            <a:off x="6840054" y="4282860"/>
            <a:ext cx="1925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sz="2800" b="1" dirty="0" err="1" smtClean="0">
                <a:solidFill>
                  <a:srgbClr val="00B050"/>
                </a:solidFill>
              </a:rPr>
              <a:t>سنتريول</a:t>
            </a:r>
            <a:endParaRPr lang="en-US" sz="2800" b="1" dirty="0">
              <a:solidFill>
                <a:srgbClr val="00B050"/>
              </a:solidFill>
            </a:endParaRPr>
          </a:p>
        </p:txBody>
      </p:sp>
      <p:cxnSp>
        <p:nvCxnSpPr>
          <p:cNvPr id="30" name="رابط كسهم مستقيم 29"/>
          <p:cNvCxnSpPr/>
          <p:nvPr/>
        </p:nvCxnSpPr>
        <p:spPr>
          <a:xfrm flipH="1" flipV="1">
            <a:off x="7158583" y="3697355"/>
            <a:ext cx="965288" cy="68064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رابط كسهم مستقيم 32"/>
          <p:cNvCxnSpPr/>
          <p:nvPr/>
        </p:nvCxnSpPr>
        <p:spPr>
          <a:xfrm flipH="1" flipV="1">
            <a:off x="6672957" y="4525833"/>
            <a:ext cx="121633" cy="7981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رابط كسهم مستقيم 34"/>
          <p:cNvCxnSpPr/>
          <p:nvPr/>
        </p:nvCxnSpPr>
        <p:spPr>
          <a:xfrm flipV="1">
            <a:off x="6794590" y="4482575"/>
            <a:ext cx="133979" cy="8413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مربع نص 38"/>
          <p:cNvSpPr txBox="1"/>
          <p:nvPr/>
        </p:nvSpPr>
        <p:spPr>
          <a:xfrm>
            <a:off x="5981050" y="5160694"/>
            <a:ext cx="16270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2800" b="1" dirty="0" err="1" smtClean="0">
                <a:solidFill>
                  <a:srgbClr val="002060"/>
                </a:solidFill>
              </a:rPr>
              <a:t>أنيبيبات</a:t>
            </a:r>
            <a:endParaRPr lang="ar-OM" sz="2800" b="1" dirty="0" smtClean="0">
              <a:solidFill>
                <a:srgbClr val="002060"/>
              </a:solidFill>
            </a:endParaRPr>
          </a:p>
          <a:p>
            <a:pPr algn="ctr"/>
            <a:r>
              <a:rPr lang="ar-OM" sz="2800" b="1" dirty="0" smtClean="0">
                <a:solidFill>
                  <a:srgbClr val="002060"/>
                </a:solidFill>
              </a:rPr>
              <a:t>دقيقـــة</a:t>
            </a:r>
            <a:endParaRPr lang="ar-OM" sz="2800" b="1" dirty="0">
              <a:solidFill>
                <a:srgbClr val="002060"/>
              </a:solidFill>
            </a:endParaRPr>
          </a:p>
        </p:txBody>
      </p:sp>
      <p:cxnSp>
        <p:nvCxnSpPr>
          <p:cNvPr id="40" name="رابط منحني 39"/>
          <p:cNvCxnSpPr/>
          <p:nvPr/>
        </p:nvCxnSpPr>
        <p:spPr>
          <a:xfrm rot="10800000">
            <a:off x="4865536" y="1449067"/>
            <a:ext cx="1521256" cy="24953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مربع نص 41"/>
          <p:cNvSpPr txBox="1"/>
          <p:nvPr/>
        </p:nvSpPr>
        <p:spPr>
          <a:xfrm>
            <a:off x="4761778" y="984811"/>
            <a:ext cx="1627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2800" b="1" dirty="0" smtClean="0">
                <a:solidFill>
                  <a:srgbClr val="FF0066"/>
                </a:solidFill>
              </a:rPr>
              <a:t>الوظيفة</a:t>
            </a:r>
            <a:endParaRPr lang="ar-OM" sz="2800" b="1" dirty="0">
              <a:solidFill>
                <a:srgbClr val="FF0066"/>
              </a:solidFill>
            </a:endParaRPr>
          </a:p>
        </p:txBody>
      </p:sp>
      <p:pic>
        <p:nvPicPr>
          <p:cNvPr id="44" name="صورة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5858" y="1155410"/>
            <a:ext cx="1873340" cy="504301"/>
          </a:xfrm>
          <a:prstGeom prst="rect">
            <a:avLst/>
          </a:prstGeom>
        </p:spPr>
      </p:pic>
      <p:pic>
        <p:nvPicPr>
          <p:cNvPr id="45" name="صورة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1170" y="1663327"/>
            <a:ext cx="1819642" cy="480292"/>
          </a:xfrm>
          <a:prstGeom prst="rect">
            <a:avLst/>
          </a:prstGeom>
        </p:spPr>
      </p:pic>
      <p:pic>
        <p:nvPicPr>
          <p:cNvPr id="46" name="صورة 4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3844" y="2226865"/>
            <a:ext cx="1783997" cy="341382"/>
          </a:xfrm>
          <a:prstGeom prst="rect">
            <a:avLst/>
          </a:prstGeom>
        </p:spPr>
      </p:pic>
      <p:cxnSp>
        <p:nvCxnSpPr>
          <p:cNvPr id="47" name="رابط منحني 46"/>
          <p:cNvCxnSpPr/>
          <p:nvPr/>
        </p:nvCxnSpPr>
        <p:spPr>
          <a:xfrm rot="16200000" flipH="1">
            <a:off x="3684168" y="3996610"/>
            <a:ext cx="791202" cy="186998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رابط منحني 48"/>
          <p:cNvCxnSpPr/>
          <p:nvPr/>
        </p:nvCxnSpPr>
        <p:spPr>
          <a:xfrm rot="10800000" flipV="1">
            <a:off x="3986271" y="1513127"/>
            <a:ext cx="2366633" cy="2155443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مربع نص 52"/>
          <p:cNvSpPr txBox="1"/>
          <p:nvPr/>
        </p:nvSpPr>
        <p:spPr>
          <a:xfrm>
            <a:off x="4522137" y="2654711"/>
            <a:ext cx="1627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2800" b="1" dirty="0" smtClean="0">
                <a:solidFill>
                  <a:srgbClr val="FF0066"/>
                </a:solidFill>
              </a:rPr>
              <a:t>لا يوجد  في</a:t>
            </a:r>
            <a:endParaRPr lang="ar-OM" sz="2800" b="1" dirty="0">
              <a:solidFill>
                <a:srgbClr val="FF0066"/>
              </a:solidFill>
            </a:endParaRPr>
          </a:p>
        </p:txBody>
      </p:sp>
      <p:cxnSp>
        <p:nvCxnSpPr>
          <p:cNvPr id="54" name="رابط منحني 53"/>
          <p:cNvCxnSpPr/>
          <p:nvPr/>
        </p:nvCxnSpPr>
        <p:spPr>
          <a:xfrm rot="10800000" flipV="1">
            <a:off x="3093845" y="3699640"/>
            <a:ext cx="892425" cy="539252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سحابة 55"/>
          <p:cNvSpPr/>
          <p:nvPr/>
        </p:nvSpPr>
        <p:spPr>
          <a:xfrm>
            <a:off x="2948905" y="4511074"/>
            <a:ext cx="2352583" cy="951719"/>
          </a:xfrm>
          <a:prstGeom prst="cloud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سحابة 56"/>
          <p:cNvSpPr/>
          <p:nvPr/>
        </p:nvSpPr>
        <p:spPr>
          <a:xfrm>
            <a:off x="735565" y="3640758"/>
            <a:ext cx="2323596" cy="1312900"/>
          </a:xfrm>
          <a:prstGeom prst="cloud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صورة 5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71909" y="4789094"/>
            <a:ext cx="1685516" cy="432566"/>
          </a:xfrm>
          <a:prstGeom prst="rect">
            <a:avLst/>
          </a:prstGeom>
        </p:spPr>
      </p:pic>
      <p:pic>
        <p:nvPicPr>
          <p:cNvPr id="59" name="صورة 5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8977" y="3804265"/>
            <a:ext cx="1385956" cy="901706"/>
          </a:xfrm>
          <a:prstGeom prst="rect">
            <a:avLst/>
          </a:prstGeom>
        </p:spPr>
      </p:pic>
      <p:cxnSp>
        <p:nvCxnSpPr>
          <p:cNvPr id="62" name="رابط منحني 61"/>
          <p:cNvCxnSpPr/>
          <p:nvPr/>
        </p:nvCxnSpPr>
        <p:spPr>
          <a:xfrm rot="10800000" flipV="1">
            <a:off x="2269346" y="5241809"/>
            <a:ext cx="803175" cy="474905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رابط منحني 62"/>
          <p:cNvCxnSpPr>
            <a:stCxn id="57" idx="1"/>
          </p:cNvCxnSpPr>
          <p:nvPr/>
        </p:nvCxnSpPr>
        <p:spPr>
          <a:xfrm rot="16200000" flipH="1">
            <a:off x="1688868" y="5160755"/>
            <a:ext cx="784838" cy="367848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صورة 6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9276" y="5768167"/>
            <a:ext cx="2458136" cy="988656"/>
          </a:xfrm>
          <a:prstGeom prst="rect">
            <a:avLst/>
          </a:prstGeom>
        </p:spPr>
      </p:pic>
      <p:pic>
        <p:nvPicPr>
          <p:cNvPr id="78" name="صورة 7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7567" y="326571"/>
            <a:ext cx="2831340" cy="2628990"/>
          </a:xfrm>
          <a:prstGeom prst="rect">
            <a:avLst/>
          </a:prstGeom>
        </p:spPr>
      </p:pic>
      <p:pic>
        <p:nvPicPr>
          <p:cNvPr id="79" name="صورة 7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1579" y="704851"/>
            <a:ext cx="1137108" cy="1909720"/>
          </a:xfrm>
          <a:prstGeom prst="rect">
            <a:avLst/>
          </a:prstGeom>
        </p:spPr>
      </p:pic>
      <p:pic>
        <p:nvPicPr>
          <p:cNvPr id="80" name="صورة 7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0670" y="44381"/>
            <a:ext cx="937291" cy="952500"/>
          </a:xfrm>
          <a:prstGeom prst="rect">
            <a:avLst/>
          </a:prstGeom>
        </p:spPr>
      </p:pic>
      <p:sp>
        <p:nvSpPr>
          <p:cNvPr id="17" name="عنصر نائب للتذييل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OM" smtClean="0"/>
              <a:t>سالم  الجابري                مدرسة مسعود بن رمضان</a:t>
            </a:r>
            <a:endParaRPr lang="en-US"/>
          </a:p>
        </p:txBody>
      </p:sp>
      <p:sp>
        <p:nvSpPr>
          <p:cNvPr id="48" name="مستطيل 47">
            <a:hlinkClick r:id="rId15" action="ppaction://hlinksldjump"/>
          </p:cNvPr>
          <p:cNvSpPr/>
          <p:nvPr/>
        </p:nvSpPr>
        <p:spPr>
          <a:xfrm>
            <a:off x="0" y="0"/>
            <a:ext cx="1542777" cy="2228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1200" b="1" dirty="0" smtClean="0">
                <a:solidFill>
                  <a:srgbClr val="FF0000"/>
                </a:solidFill>
              </a:rPr>
              <a:t>العودة الى عنوان الدرس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65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22" grpId="0"/>
      <p:bldP spid="15" grpId="0"/>
      <p:bldP spid="8" grpId="0" animBg="1"/>
      <p:bldP spid="16" grpId="0" animBg="1"/>
      <p:bldP spid="28" grpId="0"/>
      <p:bldP spid="39" grpId="0"/>
      <p:bldP spid="42" grpId="0"/>
      <p:bldP spid="53" grpId="0"/>
      <p:bldP spid="56" grpId="0" animBg="1"/>
      <p:bldP spid="5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54726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5682" y="0"/>
            <a:ext cx="10816318" cy="6204857"/>
          </a:xfrm>
          <a:prstGeom prst="rect">
            <a:avLst/>
          </a:prstGeom>
        </p:spPr>
      </p:pic>
      <p:sp>
        <p:nvSpPr>
          <p:cNvPr id="3" name="سهم بشكل U 2">
            <a:hlinkClick r:id="rId5" action="ppaction://hlinksldjump"/>
          </p:cNvPr>
          <p:cNvSpPr/>
          <p:nvPr/>
        </p:nvSpPr>
        <p:spPr>
          <a:xfrm flipH="1" flipV="1">
            <a:off x="52251" y="6204857"/>
            <a:ext cx="574765" cy="587829"/>
          </a:xfrm>
          <a:prstGeom prst="uturnArrow">
            <a:avLst/>
          </a:prstGeom>
          <a:solidFill>
            <a:srgbClr val="FF0000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مستطيل 3">
            <a:hlinkClick r:id="rId6" action="ppaction://hlinksldjump"/>
          </p:cNvPr>
          <p:cNvSpPr/>
          <p:nvPr/>
        </p:nvSpPr>
        <p:spPr>
          <a:xfrm>
            <a:off x="0" y="0"/>
            <a:ext cx="1542777" cy="2228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1200" b="1" dirty="0" smtClean="0">
                <a:solidFill>
                  <a:srgbClr val="FF0000"/>
                </a:solidFill>
              </a:rPr>
              <a:t>العودة الى عنوان الدرس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1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4549" y="103277"/>
            <a:ext cx="3557451" cy="811123"/>
          </a:xfrm>
          <a:prstGeom prst="rect">
            <a:avLst/>
          </a:prstGeom>
        </p:spPr>
      </p:pic>
      <p:cxnSp>
        <p:nvCxnSpPr>
          <p:cNvPr id="3" name="رابط منحني 2"/>
          <p:cNvCxnSpPr/>
          <p:nvPr/>
        </p:nvCxnSpPr>
        <p:spPr>
          <a:xfrm rot="10800000">
            <a:off x="6657703" y="342736"/>
            <a:ext cx="1789612" cy="166102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مربع نص 3"/>
          <p:cNvSpPr txBox="1"/>
          <p:nvPr/>
        </p:nvSpPr>
        <p:spPr>
          <a:xfrm>
            <a:off x="6453051" y="626052"/>
            <a:ext cx="2612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2800" b="1" dirty="0" smtClean="0">
                <a:solidFill>
                  <a:srgbClr val="FF0066"/>
                </a:solidFill>
              </a:rPr>
              <a:t>لا توجد   في</a:t>
            </a:r>
            <a:endParaRPr lang="ar-OM" sz="2800" b="1" dirty="0">
              <a:solidFill>
                <a:srgbClr val="FF0066"/>
              </a:solidFill>
            </a:endParaRPr>
          </a:p>
        </p:txBody>
      </p:sp>
      <p:cxnSp>
        <p:nvCxnSpPr>
          <p:cNvPr id="6" name="رابط منحني 5"/>
          <p:cNvCxnSpPr/>
          <p:nvPr/>
        </p:nvCxnSpPr>
        <p:spPr>
          <a:xfrm rot="10800000" flipV="1">
            <a:off x="6753497" y="508838"/>
            <a:ext cx="1693818" cy="588442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صورة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6024" y="23329"/>
            <a:ext cx="2448061" cy="602723"/>
          </a:xfrm>
          <a:prstGeom prst="rect">
            <a:avLst/>
          </a:prstGeom>
        </p:spPr>
      </p:pic>
      <p:sp>
        <p:nvSpPr>
          <p:cNvPr id="9" name="سحابة 8"/>
          <p:cNvSpPr/>
          <p:nvPr/>
        </p:nvSpPr>
        <p:spPr>
          <a:xfrm>
            <a:off x="4427724" y="626052"/>
            <a:ext cx="2323596" cy="823986"/>
          </a:xfrm>
          <a:prstGeom prst="cloud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1300" y="789559"/>
            <a:ext cx="1195791" cy="532290"/>
          </a:xfrm>
          <a:prstGeom prst="rect">
            <a:avLst/>
          </a:prstGeom>
        </p:spPr>
      </p:pic>
      <p:cxnSp>
        <p:nvCxnSpPr>
          <p:cNvPr id="13" name="رابط منحني 12"/>
          <p:cNvCxnSpPr>
            <a:endCxn id="31" idx="3"/>
          </p:cNvCxnSpPr>
          <p:nvPr/>
        </p:nvCxnSpPr>
        <p:spPr>
          <a:xfrm rot="10800000" flipV="1">
            <a:off x="10122766" y="1387334"/>
            <a:ext cx="720497" cy="557846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منحني 13"/>
          <p:cNvCxnSpPr/>
          <p:nvPr/>
        </p:nvCxnSpPr>
        <p:spPr>
          <a:xfrm rot="16200000" flipH="1">
            <a:off x="10376111" y="944728"/>
            <a:ext cx="620792" cy="337453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رابط منحني 14"/>
          <p:cNvCxnSpPr/>
          <p:nvPr/>
        </p:nvCxnSpPr>
        <p:spPr>
          <a:xfrm rot="16200000" flipH="1">
            <a:off x="10915333" y="2833782"/>
            <a:ext cx="914998" cy="413993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مربع نص 15"/>
          <p:cNvSpPr txBox="1"/>
          <p:nvPr/>
        </p:nvSpPr>
        <p:spPr>
          <a:xfrm>
            <a:off x="9867596" y="710230"/>
            <a:ext cx="1439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sz="2800" b="1" dirty="0" smtClean="0">
                <a:solidFill>
                  <a:schemeClr val="accent1">
                    <a:lumMod val="75000"/>
                  </a:schemeClr>
                </a:solidFill>
              </a:rPr>
              <a:t>مكونـــاتها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7" name="رابط منحني 16"/>
          <p:cNvCxnSpPr/>
          <p:nvPr/>
        </p:nvCxnSpPr>
        <p:spPr>
          <a:xfrm rot="16200000" flipH="1">
            <a:off x="10438725" y="1866547"/>
            <a:ext cx="1146527" cy="313509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رابط منحني 17"/>
          <p:cNvCxnSpPr/>
          <p:nvPr/>
        </p:nvCxnSpPr>
        <p:spPr>
          <a:xfrm rot="10800000" flipV="1">
            <a:off x="10634071" y="2583281"/>
            <a:ext cx="543018" cy="479589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صورة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7557" y="1721926"/>
            <a:ext cx="1685208" cy="446508"/>
          </a:xfrm>
          <a:prstGeom prst="rect">
            <a:avLst/>
          </a:prstGeom>
        </p:spPr>
      </p:pic>
      <p:pic>
        <p:nvPicPr>
          <p:cNvPr id="33" name="صورة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1750" y="2863415"/>
            <a:ext cx="872321" cy="543143"/>
          </a:xfrm>
          <a:prstGeom prst="rect">
            <a:avLst/>
          </a:prstGeom>
        </p:spPr>
      </p:pic>
      <p:pic>
        <p:nvPicPr>
          <p:cNvPr id="34" name="صورة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4660" y="4137262"/>
            <a:ext cx="1732224" cy="444160"/>
          </a:xfrm>
          <a:prstGeom prst="rect">
            <a:avLst/>
          </a:prstGeom>
        </p:spPr>
      </p:pic>
      <p:pic>
        <p:nvPicPr>
          <p:cNvPr id="35" name="صورة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48137" y="5203890"/>
            <a:ext cx="1288759" cy="382379"/>
          </a:xfrm>
          <a:prstGeom prst="rect">
            <a:avLst/>
          </a:prstGeom>
        </p:spPr>
      </p:pic>
      <p:sp>
        <p:nvSpPr>
          <p:cNvPr id="37" name="شكل بيضاوي 36"/>
          <p:cNvSpPr/>
          <p:nvPr/>
        </p:nvSpPr>
        <p:spPr>
          <a:xfrm>
            <a:off x="1688318" y="248194"/>
            <a:ext cx="2127261" cy="1991167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شكل بيضاوي 38"/>
          <p:cNvSpPr/>
          <p:nvPr/>
        </p:nvSpPr>
        <p:spPr>
          <a:xfrm>
            <a:off x="1788413" y="342735"/>
            <a:ext cx="1907177" cy="179079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شكل بيضاوي 39"/>
          <p:cNvSpPr/>
          <p:nvPr/>
        </p:nvSpPr>
        <p:spPr>
          <a:xfrm>
            <a:off x="2457087" y="1045185"/>
            <a:ext cx="416652" cy="48133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رابط منحني 40"/>
          <p:cNvCxnSpPr/>
          <p:nvPr/>
        </p:nvCxnSpPr>
        <p:spPr>
          <a:xfrm rot="10800000">
            <a:off x="7409717" y="1783510"/>
            <a:ext cx="1015869" cy="161670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صورة 4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3721" y="1487902"/>
            <a:ext cx="2689630" cy="538496"/>
          </a:xfrm>
          <a:prstGeom prst="rect">
            <a:avLst/>
          </a:prstGeom>
        </p:spPr>
      </p:pic>
      <p:cxnSp>
        <p:nvCxnSpPr>
          <p:cNvPr id="45" name="رابط منحني 44"/>
          <p:cNvCxnSpPr/>
          <p:nvPr/>
        </p:nvCxnSpPr>
        <p:spPr>
          <a:xfrm rot="10800000" flipV="1">
            <a:off x="7420581" y="1970116"/>
            <a:ext cx="994139" cy="269245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مربع نص 47"/>
          <p:cNvSpPr txBox="1"/>
          <p:nvPr/>
        </p:nvSpPr>
        <p:spPr>
          <a:xfrm>
            <a:off x="4214001" y="1996747"/>
            <a:ext cx="3236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sz="2400" b="1" dirty="0" smtClean="0">
                <a:solidFill>
                  <a:schemeClr val="accent1">
                    <a:lumMod val="75000"/>
                  </a:schemeClr>
                </a:solidFill>
              </a:rPr>
              <a:t>يعمل على حماية النواة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49" name="رابط منحني 48"/>
          <p:cNvCxnSpPr/>
          <p:nvPr/>
        </p:nvCxnSpPr>
        <p:spPr>
          <a:xfrm rot="10800000" flipV="1">
            <a:off x="7552508" y="1982364"/>
            <a:ext cx="862212" cy="784575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صورة 5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06613" y="2465258"/>
            <a:ext cx="2661765" cy="418913"/>
          </a:xfrm>
          <a:prstGeom prst="rect">
            <a:avLst/>
          </a:prstGeom>
        </p:spPr>
      </p:pic>
      <p:pic>
        <p:nvPicPr>
          <p:cNvPr id="55" name="صورة 5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47975" y="2597005"/>
            <a:ext cx="2611133" cy="540191"/>
          </a:xfrm>
          <a:prstGeom prst="rect">
            <a:avLst/>
          </a:prstGeom>
        </p:spPr>
      </p:pic>
      <p:cxnSp>
        <p:nvCxnSpPr>
          <p:cNvPr id="57" name="رابط منحني 56"/>
          <p:cNvCxnSpPr>
            <a:endCxn id="55" idx="3"/>
          </p:cNvCxnSpPr>
          <p:nvPr/>
        </p:nvCxnSpPr>
        <p:spPr>
          <a:xfrm rot="10800000" flipV="1">
            <a:off x="4259108" y="2731823"/>
            <a:ext cx="592962" cy="135277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رابط منحني 57"/>
          <p:cNvCxnSpPr/>
          <p:nvPr/>
        </p:nvCxnSpPr>
        <p:spPr>
          <a:xfrm rot="10800000" flipV="1">
            <a:off x="4266306" y="2777626"/>
            <a:ext cx="606806" cy="116655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صورة 6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87770" y="3079157"/>
            <a:ext cx="2131260" cy="450712"/>
          </a:xfrm>
          <a:prstGeom prst="rect">
            <a:avLst/>
          </a:prstGeom>
        </p:spPr>
      </p:pic>
      <p:pic>
        <p:nvPicPr>
          <p:cNvPr id="63" name="صورة 6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91829" y="3581197"/>
            <a:ext cx="2097000" cy="729367"/>
          </a:xfrm>
          <a:prstGeom prst="rect">
            <a:avLst/>
          </a:prstGeom>
        </p:spPr>
      </p:pic>
      <p:cxnSp>
        <p:nvCxnSpPr>
          <p:cNvPr id="64" name="رابط منحني 63"/>
          <p:cNvCxnSpPr>
            <a:stCxn id="33" idx="1"/>
            <a:endCxn id="61" idx="3"/>
          </p:cNvCxnSpPr>
          <p:nvPr/>
        </p:nvCxnSpPr>
        <p:spPr>
          <a:xfrm rot="10800000" flipV="1">
            <a:off x="9219030" y="3134987"/>
            <a:ext cx="542720" cy="169526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رابط منحني 78"/>
          <p:cNvCxnSpPr/>
          <p:nvPr/>
        </p:nvCxnSpPr>
        <p:spPr>
          <a:xfrm rot="10800000">
            <a:off x="6164800" y="3993352"/>
            <a:ext cx="746736" cy="171515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رابط منحني 79"/>
          <p:cNvCxnSpPr/>
          <p:nvPr/>
        </p:nvCxnSpPr>
        <p:spPr>
          <a:xfrm rot="10800000">
            <a:off x="6149570" y="3898605"/>
            <a:ext cx="777194" cy="189494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رابط منحني 81"/>
          <p:cNvCxnSpPr/>
          <p:nvPr/>
        </p:nvCxnSpPr>
        <p:spPr>
          <a:xfrm rot="5400000">
            <a:off x="10952961" y="3494320"/>
            <a:ext cx="659809" cy="593928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رابط منحني 83"/>
          <p:cNvCxnSpPr/>
          <p:nvPr/>
        </p:nvCxnSpPr>
        <p:spPr>
          <a:xfrm rot="10800000" flipV="1">
            <a:off x="8939151" y="4399237"/>
            <a:ext cx="586487" cy="419567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صورة 8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16473" y="4591857"/>
            <a:ext cx="1305459" cy="412048"/>
          </a:xfrm>
          <a:prstGeom prst="rect">
            <a:avLst/>
          </a:prstGeom>
        </p:spPr>
      </p:pic>
      <p:cxnSp>
        <p:nvCxnSpPr>
          <p:cNvPr id="88" name="رابط منحني 87"/>
          <p:cNvCxnSpPr/>
          <p:nvPr/>
        </p:nvCxnSpPr>
        <p:spPr>
          <a:xfrm rot="10800000" flipV="1">
            <a:off x="6703959" y="4818804"/>
            <a:ext cx="847425" cy="114694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مربع نص 89"/>
          <p:cNvSpPr txBox="1"/>
          <p:nvPr/>
        </p:nvSpPr>
        <p:spPr>
          <a:xfrm>
            <a:off x="6623966" y="4357231"/>
            <a:ext cx="1026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sz="2800" b="1" dirty="0" smtClean="0">
                <a:solidFill>
                  <a:schemeClr val="accent1">
                    <a:lumMod val="75000"/>
                  </a:schemeClr>
                </a:solidFill>
              </a:rPr>
              <a:t>تحتوي </a:t>
            </a:r>
          </a:p>
          <a:p>
            <a:r>
              <a:rPr lang="ar-OM" sz="2800" b="1" dirty="0" smtClean="0">
                <a:solidFill>
                  <a:schemeClr val="accent1">
                    <a:lumMod val="75000"/>
                  </a:schemeClr>
                </a:solidFill>
              </a:rPr>
              <a:t>على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93" name="رابط منحني 92"/>
          <p:cNvCxnSpPr/>
          <p:nvPr/>
        </p:nvCxnSpPr>
        <p:spPr>
          <a:xfrm rot="10800000">
            <a:off x="6084109" y="4788397"/>
            <a:ext cx="590365" cy="163798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رابط منحني 94"/>
          <p:cNvCxnSpPr/>
          <p:nvPr/>
        </p:nvCxnSpPr>
        <p:spPr>
          <a:xfrm rot="10800000" flipV="1">
            <a:off x="5684252" y="4933189"/>
            <a:ext cx="1004965" cy="461890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مربع نص 107"/>
          <p:cNvSpPr txBox="1"/>
          <p:nvPr/>
        </p:nvSpPr>
        <p:spPr>
          <a:xfrm>
            <a:off x="4565734" y="4526787"/>
            <a:ext cx="1532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sz="2800" b="1" dirty="0" smtClean="0">
                <a:solidFill>
                  <a:srgbClr val="00B050"/>
                </a:solidFill>
              </a:rPr>
              <a:t>بروتينات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109" name="مربع نص 108"/>
          <p:cNvSpPr txBox="1"/>
          <p:nvPr/>
        </p:nvSpPr>
        <p:spPr>
          <a:xfrm>
            <a:off x="4200600" y="5164134"/>
            <a:ext cx="1532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sz="2800" b="1" dirty="0" smtClean="0">
                <a:solidFill>
                  <a:srgbClr val="00B050"/>
                </a:solidFill>
              </a:rPr>
              <a:t>انزيمــات</a:t>
            </a:r>
            <a:endParaRPr lang="en-US" sz="2800" b="1" dirty="0">
              <a:solidFill>
                <a:srgbClr val="00B050"/>
              </a:solidFill>
            </a:endParaRPr>
          </a:p>
        </p:txBody>
      </p:sp>
      <p:cxnSp>
        <p:nvCxnSpPr>
          <p:cNvPr id="112" name="رابط منحني 111"/>
          <p:cNvCxnSpPr/>
          <p:nvPr/>
        </p:nvCxnSpPr>
        <p:spPr>
          <a:xfrm rot="5400000">
            <a:off x="10674964" y="4284800"/>
            <a:ext cx="1617708" cy="161024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6" name="صورة 1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13735" y="5442335"/>
            <a:ext cx="2819400" cy="516520"/>
          </a:xfrm>
          <a:prstGeom prst="rect">
            <a:avLst/>
          </a:prstGeom>
        </p:spPr>
      </p:pic>
      <p:cxnSp>
        <p:nvCxnSpPr>
          <p:cNvPr id="129" name="رابط منحني 128"/>
          <p:cNvCxnSpPr/>
          <p:nvPr/>
        </p:nvCxnSpPr>
        <p:spPr>
          <a:xfrm rot="16200000" flipH="1">
            <a:off x="11106623" y="5643215"/>
            <a:ext cx="533298" cy="382115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2" name="صورة 13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08423" y="6100920"/>
            <a:ext cx="2553640" cy="567248"/>
          </a:xfrm>
          <a:prstGeom prst="rect">
            <a:avLst/>
          </a:prstGeom>
        </p:spPr>
      </p:pic>
      <p:pic>
        <p:nvPicPr>
          <p:cNvPr id="134" name="صورة 13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529666" y="6219847"/>
            <a:ext cx="944314" cy="419248"/>
          </a:xfrm>
          <a:prstGeom prst="rect">
            <a:avLst/>
          </a:prstGeom>
        </p:spPr>
      </p:pic>
      <p:pic>
        <p:nvPicPr>
          <p:cNvPr id="135" name="صورة 13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16474" y="6293190"/>
            <a:ext cx="878750" cy="381344"/>
          </a:xfrm>
          <a:prstGeom prst="rect">
            <a:avLst/>
          </a:prstGeom>
        </p:spPr>
      </p:pic>
      <p:pic>
        <p:nvPicPr>
          <p:cNvPr id="136" name="صورة 13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736292" y="6284193"/>
            <a:ext cx="845739" cy="390341"/>
          </a:xfrm>
          <a:prstGeom prst="rect">
            <a:avLst/>
          </a:prstGeom>
        </p:spPr>
      </p:pic>
      <p:cxnSp>
        <p:nvCxnSpPr>
          <p:cNvPr id="139" name="رابط كسهم مستقيم 138"/>
          <p:cNvCxnSpPr>
            <a:stCxn id="140" idx="3"/>
          </p:cNvCxnSpPr>
          <p:nvPr/>
        </p:nvCxnSpPr>
        <p:spPr>
          <a:xfrm flipV="1">
            <a:off x="1715690" y="311708"/>
            <a:ext cx="622232" cy="1324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مربع نص 139"/>
          <p:cNvSpPr txBox="1"/>
          <p:nvPr/>
        </p:nvSpPr>
        <p:spPr>
          <a:xfrm>
            <a:off x="-209328" y="182504"/>
            <a:ext cx="192501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ar-OM" sz="2800" b="1" dirty="0" smtClean="0">
                <a:solidFill>
                  <a:srgbClr val="FF0000"/>
                </a:solidFill>
              </a:rPr>
              <a:t>غشاء</a:t>
            </a:r>
            <a:r>
              <a:rPr lang="ar-OM" sz="2800" b="1" dirty="0" smtClean="0">
                <a:solidFill>
                  <a:srgbClr val="00B050"/>
                </a:solidFill>
              </a:rPr>
              <a:t> </a:t>
            </a:r>
            <a:r>
              <a:rPr lang="ar-OM" sz="2800" b="1" dirty="0" smtClean="0">
                <a:solidFill>
                  <a:srgbClr val="FF0000"/>
                </a:solidFill>
              </a:rPr>
              <a:t>نووي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143" name="رابط كسهم مستقيم 142"/>
          <p:cNvCxnSpPr/>
          <p:nvPr/>
        </p:nvCxnSpPr>
        <p:spPr>
          <a:xfrm flipV="1">
            <a:off x="1530849" y="1328357"/>
            <a:ext cx="1073705" cy="80517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مربع نص 144"/>
          <p:cNvSpPr txBox="1"/>
          <p:nvPr/>
        </p:nvSpPr>
        <p:spPr>
          <a:xfrm>
            <a:off x="-368430" y="1871924"/>
            <a:ext cx="192501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ar-OM" sz="2800" b="1" dirty="0" smtClean="0">
                <a:solidFill>
                  <a:srgbClr val="FF0000"/>
                </a:solidFill>
              </a:rPr>
              <a:t>نوية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147" name="رابط كسهم مستقيم 146"/>
          <p:cNvCxnSpPr/>
          <p:nvPr/>
        </p:nvCxnSpPr>
        <p:spPr>
          <a:xfrm flipV="1">
            <a:off x="1535279" y="940527"/>
            <a:ext cx="695343" cy="113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رابط كسهم مستقيم 147"/>
          <p:cNvCxnSpPr/>
          <p:nvPr/>
        </p:nvCxnSpPr>
        <p:spPr>
          <a:xfrm flipV="1">
            <a:off x="1366051" y="1359812"/>
            <a:ext cx="823989" cy="515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مربع نص 151"/>
          <p:cNvSpPr txBox="1"/>
          <p:nvPr/>
        </p:nvSpPr>
        <p:spPr>
          <a:xfrm>
            <a:off x="-503747" y="1162241"/>
            <a:ext cx="192501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ar-OM" sz="2800" b="1" dirty="0" err="1" smtClean="0">
                <a:solidFill>
                  <a:srgbClr val="FF0000"/>
                </a:solidFill>
              </a:rPr>
              <a:t>كروماتين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53" name="مربع نص 152"/>
          <p:cNvSpPr txBox="1"/>
          <p:nvPr/>
        </p:nvSpPr>
        <p:spPr>
          <a:xfrm>
            <a:off x="-485533" y="626052"/>
            <a:ext cx="192501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ar-OM" sz="2800" b="1" dirty="0" smtClean="0">
                <a:solidFill>
                  <a:srgbClr val="FF0000"/>
                </a:solidFill>
              </a:rPr>
              <a:t>سائل نووي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57" name="شكل حر 156"/>
          <p:cNvSpPr/>
          <p:nvPr/>
        </p:nvSpPr>
        <p:spPr>
          <a:xfrm>
            <a:off x="2237274" y="1162594"/>
            <a:ext cx="116903" cy="261257"/>
          </a:xfrm>
          <a:custGeom>
            <a:avLst/>
            <a:gdLst>
              <a:gd name="connsiteX0" fmla="*/ 48726 w 116903"/>
              <a:gd name="connsiteY0" fmla="*/ 261257 h 261257"/>
              <a:gd name="connsiteX1" fmla="*/ 22600 w 116903"/>
              <a:gd name="connsiteY1" fmla="*/ 91440 h 261257"/>
              <a:gd name="connsiteX2" fmla="*/ 61789 w 116903"/>
              <a:gd name="connsiteY2" fmla="*/ 117566 h 261257"/>
              <a:gd name="connsiteX3" fmla="*/ 87915 w 116903"/>
              <a:gd name="connsiteY3" fmla="*/ 156755 h 261257"/>
              <a:gd name="connsiteX4" fmla="*/ 114040 w 116903"/>
              <a:gd name="connsiteY4" fmla="*/ 117566 h 261257"/>
              <a:gd name="connsiteX5" fmla="*/ 114040 w 116903"/>
              <a:gd name="connsiteY5" fmla="*/ 0 h 26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903" h="261257">
                <a:moveTo>
                  <a:pt x="48726" y="261257"/>
                </a:moveTo>
                <a:cubicBezTo>
                  <a:pt x="15543" y="205953"/>
                  <a:pt x="-26890" y="165674"/>
                  <a:pt x="22600" y="91440"/>
                </a:cubicBezTo>
                <a:cubicBezTo>
                  <a:pt x="31309" y="78377"/>
                  <a:pt x="48726" y="108857"/>
                  <a:pt x="61789" y="117566"/>
                </a:cubicBezTo>
                <a:cubicBezTo>
                  <a:pt x="70498" y="130629"/>
                  <a:pt x="72215" y="156755"/>
                  <a:pt x="87915" y="156755"/>
                </a:cubicBezTo>
                <a:cubicBezTo>
                  <a:pt x="103615" y="156755"/>
                  <a:pt x="111459" y="133052"/>
                  <a:pt x="114040" y="117566"/>
                </a:cubicBezTo>
                <a:cubicBezTo>
                  <a:pt x="120482" y="78911"/>
                  <a:pt x="114040" y="39189"/>
                  <a:pt x="114040" y="0"/>
                </a:cubicBezTo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شكل حر 158"/>
          <p:cNvSpPr/>
          <p:nvPr/>
        </p:nvSpPr>
        <p:spPr>
          <a:xfrm>
            <a:off x="2948167" y="852197"/>
            <a:ext cx="116903" cy="261257"/>
          </a:xfrm>
          <a:custGeom>
            <a:avLst/>
            <a:gdLst>
              <a:gd name="connsiteX0" fmla="*/ 48726 w 116903"/>
              <a:gd name="connsiteY0" fmla="*/ 261257 h 261257"/>
              <a:gd name="connsiteX1" fmla="*/ 22600 w 116903"/>
              <a:gd name="connsiteY1" fmla="*/ 91440 h 261257"/>
              <a:gd name="connsiteX2" fmla="*/ 61789 w 116903"/>
              <a:gd name="connsiteY2" fmla="*/ 117566 h 261257"/>
              <a:gd name="connsiteX3" fmla="*/ 87915 w 116903"/>
              <a:gd name="connsiteY3" fmla="*/ 156755 h 261257"/>
              <a:gd name="connsiteX4" fmla="*/ 114040 w 116903"/>
              <a:gd name="connsiteY4" fmla="*/ 117566 h 261257"/>
              <a:gd name="connsiteX5" fmla="*/ 114040 w 116903"/>
              <a:gd name="connsiteY5" fmla="*/ 0 h 26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903" h="261257">
                <a:moveTo>
                  <a:pt x="48726" y="261257"/>
                </a:moveTo>
                <a:cubicBezTo>
                  <a:pt x="15543" y="205953"/>
                  <a:pt x="-26890" y="165674"/>
                  <a:pt x="22600" y="91440"/>
                </a:cubicBezTo>
                <a:cubicBezTo>
                  <a:pt x="31309" y="78377"/>
                  <a:pt x="48726" y="108857"/>
                  <a:pt x="61789" y="117566"/>
                </a:cubicBezTo>
                <a:cubicBezTo>
                  <a:pt x="70498" y="130629"/>
                  <a:pt x="72215" y="156755"/>
                  <a:pt x="87915" y="156755"/>
                </a:cubicBezTo>
                <a:cubicBezTo>
                  <a:pt x="103615" y="156755"/>
                  <a:pt x="111459" y="133052"/>
                  <a:pt x="114040" y="117566"/>
                </a:cubicBezTo>
                <a:cubicBezTo>
                  <a:pt x="120482" y="78911"/>
                  <a:pt x="114040" y="39189"/>
                  <a:pt x="114040" y="0"/>
                </a:cubicBezTo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شكل حر 159"/>
          <p:cNvSpPr/>
          <p:nvPr/>
        </p:nvSpPr>
        <p:spPr>
          <a:xfrm>
            <a:off x="3278406" y="925092"/>
            <a:ext cx="116903" cy="261257"/>
          </a:xfrm>
          <a:custGeom>
            <a:avLst/>
            <a:gdLst>
              <a:gd name="connsiteX0" fmla="*/ 48726 w 116903"/>
              <a:gd name="connsiteY0" fmla="*/ 261257 h 261257"/>
              <a:gd name="connsiteX1" fmla="*/ 22600 w 116903"/>
              <a:gd name="connsiteY1" fmla="*/ 91440 h 261257"/>
              <a:gd name="connsiteX2" fmla="*/ 61789 w 116903"/>
              <a:gd name="connsiteY2" fmla="*/ 117566 h 261257"/>
              <a:gd name="connsiteX3" fmla="*/ 87915 w 116903"/>
              <a:gd name="connsiteY3" fmla="*/ 156755 h 261257"/>
              <a:gd name="connsiteX4" fmla="*/ 114040 w 116903"/>
              <a:gd name="connsiteY4" fmla="*/ 117566 h 261257"/>
              <a:gd name="connsiteX5" fmla="*/ 114040 w 116903"/>
              <a:gd name="connsiteY5" fmla="*/ 0 h 26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903" h="261257">
                <a:moveTo>
                  <a:pt x="48726" y="261257"/>
                </a:moveTo>
                <a:cubicBezTo>
                  <a:pt x="15543" y="205953"/>
                  <a:pt x="-26890" y="165674"/>
                  <a:pt x="22600" y="91440"/>
                </a:cubicBezTo>
                <a:cubicBezTo>
                  <a:pt x="31309" y="78377"/>
                  <a:pt x="48726" y="108857"/>
                  <a:pt x="61789" y="117566"/>
                </a:cubicBezTo>
                <a:cubicBezTo>
                  <a:pt x="70498" y="130629"/>
                  <a:pt x="72215" y="156755"/>
                  <a:pt x="87915" y="156755"/>
                </a:cubicBezTo>
                <a:cubicBezTo>
                  <a:pt x="103615" y="156755"/>
                  <a:pt x="111459" y="133052"/>
                  <a:pt x="114040" y="117566"/>
                </a:cubicBezTo>
                <a:cubicBezTo>
                  <a:pt x="120482" y="78911"/>
                  <a:pt x="114040" y="39189"/>
                  <a:pt x="114040" y="0"/>
                </a:cubicBezTo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شكل حر 160"/>
          <p:cNvSpPr/>
          <p:nvPr/>
        </p:nvSpPr>
        <p:spPr>
          <a:xfrm>
            <a:off x="2703125" y="474478"/>
            <a:ext cx="116903" cy="261257"/>
          </a:xfrm>
          <a:custGeom>
            <a:avLst/>
            <a:gdLst>
              <a:gd name="connsiteX0" fmla="*/ 48726 w 116903"/>
              <a:gd name="connsiteY0" fmla="*/ 261257 h 261257"/>
              <a:gd name="connsiteX1" fmla="*/ 22600 w 116903"/>
              <a:gd name="connsiteY1" fmla="*/ 91440 h 261257"/>
              <a:gd name="connsiteX2" fmla="*/ 61789 w 116903"/>
              <a:gd name="connsiteY2" fmla="*/ 117566 h 261257"/>
              <a:gd name="connsiteX3" fmla="*/ 87915 w 116903"/>
              <a:gd name="connsiteY3" fmla="*/ 156755 h 261257"/>
              <a:gd name="connsiteX4" fmla="*/ 114040 w 116903"/>
              <a:gd name="connsiteY4" fmla="*/ 117566 h 261257"/>
              <a:gd name="connsiteX5" fmla="*/ 114040 w 116903"/>
              <a:gd name="connsiteY5" fmla="*/ 0 h 26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903" h="261257">
                <a:moveTo>
                  <a:pt x="48726" y="261257"/>
                </a:moveTo>
                <a:cubicBezTo>
                  <a:pt x="15543" y="205953"/>
                  <a:pt x="-26890" y="165674"/>
                  <a:pt x="22600" y="91440"/>
                </a:cubicBezTo>
                <a:cubicBezTo>
                  <a:pt x="31309" y="78377"/>
                  <a:pt x="48726" y="108857"/>
                  <a:pt x="61789" y="117566"/>
                </a:cubicBezTo>
                <a:cubicBezTo>
                  <a:pt x="70498" y="130629"/>
                  <a:pt x="72215" y="156755"/>
                  <a:pt x="87915" y="156755"/>
                </a:cubicBezTo>
                <a:cubicBezTo>
                  <a:pt x="103615" y="156755"/>
                  <a:pt x="111459" y="133052"/>
                  <a:pt x="114040" y="117566"/>
                </a:cubicBezTo>
                <a:cubicBezTo>
                  <a:pt x="120482" y="78911"/>
                  <a:pt x="114040" y="39189"/>
                  <a:pt x="114040" y="0"/>
                </a:cubicBezTo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شكل حر 161"/>
          <p:cNvSpPr/>
          <p:nvPr/>
        </p:nvSpPr>
        <p:spPr>
          <a:xfrm>
            <a:off x="3095897" y="1463040"/>
            <a:ext cx="183426" cy="261257"/>
          </a:xfrm>
          <a:custGeom>
            <a:avLst/>
            <a:gdLst>
              <a:gd name="connsiteX0" fmla="*/ 0 w 183426"/>
              <a:gd name="connsiteY0" fmla="*/ 261257 h 261257"/>
              <a:gd name="connsiteX1" fmla="*/ 52252 w 183426"/>
              <a:gd name="connsiteY1" fmla="*/ 156754 h 261257"/>
              <a:gd name="connsiteX2" fmla="*/ 130629 w 183426"/>
              <a:gd name="connsiteY2" fmla="*/ 130629 h 261257"/>
              <a:gd name="connsiteX3" fmla="*/ 182880 w 183426"/>
              <a:gd name="connsiteY3" fmla="*/ 0 h 26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426" h="261257">
                <a:moveTo>
                  <a:pt x="0" y="261257"/>
                </a:moveTo>
                <a:cubicBezTo>
                  <a:pt x="10089" y="210812"/>
                  <a:pt x="2852" y="184198"/>
                  <a:pt x="52252" y="156754"/>
                </a:cubicBezTo>
                <a:cubicBezTo>
                  <a:pt x="76325" y="143380"/>
                  <a:pt x="130629" y="130629"/>
                  <a:pt x="130629" y="130629"/>
                </a:cubicBezTo>
                <a:cubicBezTo>
                  <a:pt x="192541" y="37759"/>
                  <a:pt x="182880" y="83650"/>
                  <a:pt x="182880" y="0"/>
                </a:cubicBezTo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شكل حر 162"/>
          <p:cNvSpPr/>
          <p:nvPr/>
        </p:nvSpPr>
        <p:spPr>
          <a:xfrm>
            <a:off x="2586446" y="1698171"/>
            <a:ext cx="313508" cy="91440"/>
          </a:xfrm>
          <a:custGeom>
            <a:avLst/>
            <a:gdLst>
              <a:gd name="connsiteX0" fmla="*/ 0 w 313508"/>
              <a:gd name="connsiteY0" fmla="*/ 91440 h 91440"/>
              <a:gd name="connsiteX1" fmla="*/ 104503 w 313508"/>
              <a:gd name="connsiteY1" fmla="*/ 13063 h 91440"/>
              <a:gd name="connsiteX2" fmla="*/ 143691 w 313508"/>
              <a:gd name="connsiteY2" fmla="*/ 0 h 91440"/>
              <a:gd name="connsiteX3" fmla="*/ 274320 w 313508"/>
              <a:gd name="connsiteY3" fmla="*/ 13063 h 91440"/>
              <a:gd name="connsiteX4" fmla="*/ 313508 w 313508"/>
              <a:gd name="connsiteY4" fmla="*/ 39189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08" h="91440">
                <a:moveTo>
                  <a:pt x="0" y="91440"/>
                </a:moveTo>
                <a:cubicBezTo>
                  <a:pt x="16023" y="78622"/>
                  <a:pt x="76775" y="26927"/>
                  <a:pt x="104503" y="13063"/>
                </a:cubicBezTo>
                <a:cubicBezTo>
                  <a:pt x="116819" y="6905"/>
                  <a:pt x="130628" y="4354"/>
                  <a:pt x="143691" y="0"/>
                </a:cubicBezTo>
                <a:cubicBezTo>
                  <a:pt x="187234" y="4354"/>
                  <a:pt x="231680" y="3223"/>
                  <a:pt x="274320" y="13063"/>
                </a:cubicBezTo>
                <a:cubicBezTo>
                  <a:pt x="289617" y="16593"/>
                  <a:pt x="313508" y="39189"/>
                  <a:pt x="313508" y="39189"/>
                </a:cubicBezTo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شكل حر 163"/>
          <p:cNvSpPr/>
          <p:nvPr/>
        </p:nvSpPr>
        <p:spPr>
          <a:xfrm>
            <a:off x="2364377" y="666206"/>
            <a:ext cx="130629" cy="222068"/>
          </a:xfrm>
          <a:custGeom>
            <a:avLst/>
            <a:gdLst>
              <a:gd name="connsiteX0" fmla="*/ 0 w 130629"/>
              <a:gd name="connsiteY0" fmla="*/ 0 h 222068"/>
              <a:gd name="connsiteX1" fmla="*/ 26126 w 130629"/>
              <a:gd name="connsiteY1" fmla="*/ 65314 h 222068"/>
              <a:gd name="connsiteX2" fmla="*/ 65314 w 130629"/>
              <a:gd name="connsiteY2" fmla="*/ 143691 h 222068"/>
              <a:gd name="connsiteX3" fmla="*/ 117566 w 130629"/>
              <a:gd name="connsiteY3" fmla="*/ 182880 h 222068"/>
              <a:gd name="connsiteX4" fmla="*/ 130629 w 130629"/>
              <a:gd name="connsiteY4" fmla="*/ 222068 h 222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629" h="222068">
                <a:moveTo>
                  <a:pt x="0" y="0"/>
                </a:moveTo>
                <a:cubicBezTo>
                  <a:pt x="8709" y="21771"/>
                  <a:pt x="17893" y="43359"/>
                  <a:pt x="26126" y="65314"/>
                </a:cubicBezTo>
                <a:cubicBezTo>
                  <a:pt x="38875" y="99311"/>
                  <a:pt x="37569" y="115946"/>
                  <a:pt x="65314" y="143691"/>
                </a:cubicBezTo>
                <a:cubicBezTo>
                  <a:pt x="80709" y="159086"/>
                  <a:pt x="100149" y="169817"/>
                  <a:pt x="117566" y="182880"/>
                </a:cubicBezTo>
                <a:lnTo>
                  <a:pt x="130629" y="222068"/>
                </a:lnTo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1" name="صورة 17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259188" y="3791284"/>
            <a:ext cx="3771900" cy="828675"/>
          </a:xfrm>
          <a:prstGeom prst="rect">
            <a:avLst/>
          </a:prstGeom>
        </p:spPr>
      </p:pic>
      <p:cxnSp>
        <p:nvCxnSpPr>
          <p:cNvPr id="175" name="رابط منحني 174"/>
          <p:cNvCxnSpPr/>
          <p:nvPr/>
        </p:nvCxnSpPr>
        <p:spPr>
          <a:xfrm rot="5400000">
            <a:off x="8259588" y="5180488"/>
            <a:ext cx="447055" cy="71599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عنصر نائب للتذييل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OM" smtClean="0"/>
              <a:t>سالم  الجابري                مدرسة مسعود بن رمضان</a:t>
            </a:r>
            <a:endParaRPr lang="en-US"/>
          </a:p>
        </p:txBody>
      </p:sp>
      <p:sp>
        <p:nvSpPr>
          <p:cNvPr id="70" name="مستطيل 69">
            <a:hlinkClick r:id="rId21" action="ppaction://hlinksldjump"/>
          </p:cNvPr>
          <p:cNvSpPr/>
          <p:nvPr/>
        </p:nvSpPr>
        <p:spPr>
          <a:xfrm>
            <a:off x="0" y="0"/>
            <a:ext cx="1542777" cy="2228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1200" b="1" dirty="0" smtClean="0">
                <a:solidFill>
                  <a:srgbClr val="FF0000"/>
                </a:solidFill>
              </a:rPr>
              <a:t>العودة الى عنوان الدرس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81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4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6" grpId="0"/>
      <p:bldP spid="37" grpId="0" animBg="1"/>
      <p:bldP spid="39" grpId="0" animBg="1"/>
      <p:bldP spid="40" grpId="0" animBg="1"/>
      <p:bldP spid="48" grpId="0"/>
      <p:bldP spid="90" grpId="0"/>
      <p:bldP spid="109" grpId="0"/>
      <p:bldP spid="140" grpId="0"/>
      <p:bldP spid="145" grpId="0"/>
      <p:bldP spid="152" grpId="0"/>
      <p:bldP spid="153" grpId="0"/>
      <p:bldP spid="157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6974248" y="315341"/>
            <a:ext cx="2468882" cy="8800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مستطيل 2"/>
          <p:cNvSpPr/>
          <p:nvPr/>
        </p:nvSpPr>
        <p:spPr>
          <a:xfrm>
            <a:off x="7053355" y="366542"/>
            <a:ext cx="22028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OM" sz="4800" b="1" dirty="0" smtClean="0">
                <a:solidFill>
                  <a:srgbClr val="C00000"/>
                </a:solidFill>
              </a:rPr>
              <a:t>الخليـــــــة</a:t>
            </a:r>
            <a:endParaRPr lang="en-US" sz="4800" b="1" dirty="0">
              <a:solidFill>
                <a:srgbClr val="C00000"/>
              </a:solidFill>
            </a:endParaRPr>
          </a:p>
        </p:txBody>
      </p:sp>
      <p:cxnSp>
        <p:nvCxnSpPr>
          <p:cNvPr id="4" name="رابط منحني 3"/>
          <p:cNvCxnSpPr/>
          <p:nvPr/>
        </p:nvCxnSpPr>
        <p:spPr>
          <a:xfrm rot="16200000" flipH="1">
            <a:off x="7570250" y="1850861"/>
            <a:ext cx="1392124" cy="182958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مربع نص 5"/>
          <p:cNvSpPr txBox="1"/>
          <p:nvPr/>
        </p:nvSpPr>
        <p:spPr>
          <a:xfrm>
            <a:off x="7104274" y="1242482"/>
            <a:ext cx="2005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sz="3200" b="1" dirty="0" smtClean="0">
                <a:solidFill>
                  <a:schemeClr val="accent1">
                    <a:lumMod val="50000"/>
                  </a:schemeClr>
                </a:solidFill>
              </a:rPr>
              <a:t>المادة  الحية</a:t>
            </a:r>
          </a:p>
          <a:p>
            <a:r>
              <a:rPr lang="ar-OM" sz="3200" b="1" dirty="0" smtClean="0">
                <a:solidFill>
                  <a:schemeClr val="accent1">
                    <a:lumMod val="50000"/>
                  </a:schemeClr>
                </a:solidFill>
              </a:rPr>
              <a:t>  تسمــــى </a:t>
            </a:r>
          </a:p>
          <a:p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355" y="2644299"/>
            <a:ext cx="2577370" cy="776361"/>
          </a:xfrm>
          <a:prstGeom prst="rect">
            <a:avLst/>
          </a:prstGeom>
        </p:spPr>
      </p:pic>
      <p:cxnSp>
        <p:nvCxnSpPr>
          <p:cNvPr id="9" name="رابط منحني 8"/>
          <p:cNvCxnSpPr/>
          <p:nvPr/>
        </p:nvCxnSpPr>
        <p:spPr>
          <a:xfrm>
            <a:off x="8342040" y="3842798"/>
            <a:ext cx="1697758" cy="349540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مستقيم 9"/>
          <p:cNvCxnSpPr/>
          <p:nvPr/>
        </p:nvCxnSpPr>
        <p:spPr>
          <a:xfrm flipH="1">
            <a:off x="8344726" y="3299973"/>
            <a:ext cx="2" cy="529292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مربع نص 10"/>
          <p:cNvSpPr txBox="1"/>
          <p:nvPr/>
        </p:nvSpPr>
        <p:spPr>
          <a:xfrm>
            <a:off x="7263620" y="3211918"/>
            <a:ext cx="2005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sz="3200" b="1" dirty="0" smtClean="0">
                <a:solidFill>
                  <a:schemeClr val="accent1">
                    <a:lumMod val="50000"/>
                  </a:schemeClr>
                </a:solidFill>
              </a:rPr>
              <a:t>يتكون  من </a:t>
            </a:r>
          </a:p>
          <a:p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4" name="رابط منحني 13"/>
          <p:cNvCxnSpPr/>
          <p:nvPr/>
        </p:nvCxnSpPr>
        <p:spPr>
          <a:xfrm rot="16200000" flipH="1">
            <a:off x="8055290" y="4082439"/>
            <a:ext cx="793300" cy="219799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رابط منحني 14"/>
          <p:cNvCxnSpPr/>
          <p:nvPr/>
        </p:nvCxnSpPr>
        <p:spPr>
          <a:xfrm rot="10800000" flipV="1">
            <a:off x="6609077" y="3862842"/>
            <a:ext cx="1748714" cy="329496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صورة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9798" y="3842798"/>
            <a:ext cx="2120583" cy="651732"/>
          </a:xfrm>
          <a:prstGeom prst="rect">
            <a:avLst/>
          </a:prstGeom>
        </p:spPr>
      </p:pic>
      <p:pic>
        <p:nvPicPr>
          <p:cNvPr id="21" name="صورة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7336" y="4657772"/>
            <a:ext cx="1352822" cy="645933"/>
          </a:xfrm>
          <a:prstGeom prst="rect">
            <a:avLst/>
          </a:prstGeom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1707" y="3989284"/>
            <a:ext cx="2079568" cy="599705"/>
          </a:xfrm>
          <a:prstGeom prst="rect">
            <a:avLst/>
          </a:prstGeom>
        </p:spPr>
      </p:pic>
      <p:sp>
        <p:nvSpPr>
          <p:cNvPr id="23" name="شكل بيضاوي 22"/>
          <p:cNvSpPr/>
          <p:nvPr/>
        </p:nvSpPr>
        <p:spPr>
          <a:xfrm>
            <a:off x="354057" y="1898241"/>
            <a:ext cx="2377440" cy="227495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شكل بيضاوي 23"/>
          <p:cNvSpPr/>
          <p:nvPr/>
        </p:nvSpPr>
        <p:spPr>
          <a:xfrm>
            <a:off x="458560" y="2006084"/>
            <a:ext cx="2168434" cy="206393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صورة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725" y="4875486"/>
            <a:ext cx="1352822" cy="645933"/>
          </a:xfrm>
          <a:prstGeom prst="rect">
            <a:avLst/>
          </a:prstGeom>
        </p:spPr>
      </p:pic>
      <p:pic>
        <p:nvPicPr>
          <p:cNvPr id="26" name="صورة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9445" y="2639473"/>
            <a:ext cx="2079568" cy="599705"/>
          </a:xfrm>
          <a:prstGeom prst="rect">
            <a:avLst/>
          </a:prstGeom>
        </p:spPr>
      </p:pic>
      <p:pic>
        <p:nvPicPr>
          <p:cNvPr id="27" name="صورة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8990" y="583096"/>
            <a:ext cx="2120583" cy="651732"/>
          </a:xfrm>
          <a:prstGeom prst="rect">
            <a:avLst/>
          </a:prstGeom>
        </p:spPr>
      </p:pic>
      <p:sp>
        <p:nvSpPr>
          <p:cNvPr id="28" name="شكل بيضاوي 27"/>
          <p:cNvSpPr/>
          <p:nvPr/>
        </p:nvSpPr>
        <p:spPr>
          <a:xfrm>
            <a:off x="1334451" y="2818638"/>
            <a:ext cx="416652" cy="48133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رابط كسهم مستقيم 29"/>
          <p:cNvCxnSpPr/>
          <p:nvPr/>
        </p:nvCxnSpPr>
        <p:spPr>
          <a:xfrm flipH="1">
            <a:off x="2066547" y="1246278"/>
            <a:ext cx="560447" cy="8568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رابط كسهم مستقيم 32"/>
          <p:cNvCxnSpPr/>
          <p:nvPr/>
        </p:nvCxnSpPr>
        <p:spPr>
          <a:xfrm flipV="1">
            <a:off x="1334451" y="3164479"/>
            <a:ext cx="208326" cy="181625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رابط كسهم مستقيم 33"/>
          <p:cNvCxnSpPr/>
          <p:nvPr/>
        </p:nvCxnSpPr>
        <p:spPr>
          <a:xfrm flipH="1" flipV="1">
            <a:off x="2066547" y="2939325"/>
            <a:ext cx="1047595" cy="903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عنصر نائب للتذييل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OM" smtClean="0"/>
              <a:t>سالم  الجابري                مدرسة مسعود بن رمضان</a:t>
            </a:r>
            <a:endParaRPr lang="en-US"/>
          </a:p>
        </p:txBody>
      </p:sp>
      <p:sp>
        <p:nvSpPr>
          <p:cNvPr id="5" name="مستطيل 4">
            <a:hlinkClick r:id="rId6" action="ppaction://hlinksldjump"/>
          </p:cNvPr>
          <p:cNvSpPr/>
          <p:nvPr/>
        </p:nvSpPr>
        <p:spPr>
          <a:xfrm>
            <a:off x="0" y="0"/>
            <a:ext cx="1542777" cy="2228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1200" b="1" dirty="0" smtClean="0">
                <a:solidFill>
                  <a:srgbClr val="FF0000"/>
                </a:solidFill>
              </a:rPr>
              <a:t>العودة الى عنوان الدرس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95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11" grpId="0"/>
      <p:bldP spid="23" grpId="0" animBg="1"/>
      <p:bldP spid="24" grpId="0" animBg="1"/>
      <p:bldP spid="2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ذييل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OM" smtClean="0"/>
              <a:t>سالم  الجابري                مدرسة مسعود بن رمضان</a:t>
            </a:r>
            <a:endParaRPr lang="en-US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674" y="0"/>
            <a:ext cx="9183189" cy="6858000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 rot="16200000">
            <a:off x="10515600" y="5975106"/>
            <a:ext cx="112340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ar-OM" dirty="0" smtClean="0"/>
              <a:t>عدا التكاثر</a:t>
            </a:r>
            <a:endParaRPr lang="en-US" dirty="0"/>
          </a:p>
        </p:txBody>
      </p:sp>
      <p:sp>
        <p:nvSpPr>
          <p:cNvPr id="5" name="مستطيل 4">
            <a:hlinkClick r:id="rId3" action="ppaction://hlinksldjump"/>
          </p:cNvPr>
          <p:cNvSpPr/>
          <p:nvPr/>
        </p:nvSpPr>
        <p:spPr>
          <a:xfrm>
            <a:off x="0" y="0"/>
            <a:ext cx="1542777" cy="2228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1200" b="1" dirty="0" smtClean="0">
                <a:solidFill>
                  <a:srgbClr val="FF0000"/>
                </a:solidFill>
              </a:rPr>
              <a:t>العودة الى عنوان الدرس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99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ذييل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OM" smtClean="0"/>
              <a:t>سالم  الجابري                مدرسة مسعود بن رمضان</a:t>
            </a:r>
            <a:endParaRPr lang="en-US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926" y="0"/>
            <a:ext cx="9170126" cy="6858000"/>
          </a:xfrm>
          <a:prstGeom prst="rect">
            <a:avLst/>
          </a:prstGeom>
        </p:spPr>
      </p:pic>
      <p:sp>
        <p:nvSpPr>
          <p:cNvPr id="4" name="مستطيل 3">
            <a:hlinkClick r:id="rId3" action="ppaction://hlinksldjump"/>
          </p:cNvPr>
          <p:cNvSpPr/>
          <p:nvPr/>
        </p:nvSpPr>
        <p:spPr>
          <a:xfrm>
            <a:off x="0" y="0"/>
            <a:ext cx="1542777" cy="2228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1200" b="1" dirty="0" smtClean="0">
                <a:solidFill>
                  <a:srgbClr val="FF0000"/>
                </a:solidFill>
              </a:rPr>
              <a:t>العودة الى عنوان الدرس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25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ذييل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OM" smtClean="0"/>
              <a:t>سالم  الجابري                مدرسة مسعود بن رمضان</a:t>
            </a:r>
            <a:endParaRPr lang="en-US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920" y="0"/>
            <a:ext cx="9496697" cy="6857999"/>
          </a:xfrm>
          <a:prstGeom prst="rect">
            <a:avLst/>
          </a:prstGeom>
        </p:spPr>
      </p:pic>
      <p:sp>
        <p:nvSpPr>
          <p:cNvPr id="4" name="مستطيل 3">
            <a:hlinkClick r:id="rId3" action="ppaction://hlinksldjump"/>
          </p:cNvPr>
          <p:cNvSpPr/>
          <p:nvPr/>
        </p:nvSpPr>
        <p:spPr>
          <a:xfrm>
            <a:off x="0" y="0"/>
            <a:ext cx="1542777" cy="2228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1200" b="1" dirty="0" smtClean="0">
                <a:solidFill>
                  <a:srgbClr val="FF0000"/>
                </a:solidFill>
              </a:rPr>
              <a:t>العودة الى عنوان الدرس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42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1" y="0"/>
            <a:ext cx="10541726" cy="5120640"/>
          </a:xfrm>
          <a:prstGeom prst="rect">
            <a:avLst/>
          </a:prstGeom>
        </p:spPr>
      </p:pic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OM" smtClean="0"/>
              <a:t>سالم  الجابري                مدرسة مسعود بن رمضان</a:t>
            </a:r>
            <a:endParaRPr lang="en-US"/>
          </a:p>
        </p:txBody>
      </p:sp>
      <p:pic>
        <p:nvPicPr>
          <p:cNvPr id="4" name="صورة 3" descr="Tick &lt;strong&gt;Mark&lt;/strong&gt; Checked Check · Free vector graphic on Pixaba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064" y="4294732"/>
            <a:ext cx="457200" cy="391885"/>
          </a:xfrm>
          <a:prstGeom prst="rect">
            <a:avLst/>
          </a:prstGeom>
        </p:spPr>
      </p:pic>
      <p:sp>
        <p:nvSpPr>
          <p:cNvPr id="5" name="مستطيل 4">
            <a:hlinkClick r:id="rId4" action="ppaction://hlinksldjump"/>
          </p:cNvPr>
          <p:cNvSpPr/>
          <p:nvPr/>
        </p:nvSpPr>
        <p:spPr>
          <a:xfrm>
            <a:off x="0" y="0"/>
            <a:ext cx="1542777" cy="2228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1200" b="1" dirty="0" smtClean="0">
                <a:solidFill>
                  <a:srgbClr val="FF0000"/>
                </a:solidFill>
              </a:rPr>
              <a:t>العودة الى عنوان الدرس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26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491" y="0"/>
            <a:ext cx="9716997" cy="6152606"/>
          </a:xfrm>
          <a:prstGeom prst="rect">
            <a:avLst/>
          </a:prstGeom>
        </p:spPr>
      </p:pic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OM" smtClean="0"/>
              <a:t>سالم  الجابري                مدرسة مسعود بن رمضان</a:t>
            </a:r>
            <a:endParaRPr lang="en-US"/>
          </a:p>
        </p:txBody>
      </p:sp>
      <p:pic>
        <p:nvPicPr>
          <p:cNvPr id="4" name="صورة 3" descr="Tick &lt;strong&gt;Mark&lt;/strong&gt; Checked Check · Free vector graphic on Pixaba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429" y="5209133"/>
            <a:ext cx="457200" cy="391885"/>
          </a:xfrm>
          <a:prstGeom prst="rect">
            <a:avLst/>
          </a:prstGeom>
        </p:spPr>
      </p:pic>
      <p:sp>
        <p:nvSpPr>
          <p:cNvPr id="5" name="مستطيل 4">
            <a:hlinkClick r:id="rId4" action="ppaction://hlinksldjump"/>
          </p:cNvPr>
          <p:cNvSpPr/>
          <p:nvPr/>
        </p:nvSpPr>
        <p:spPr>
          <a:xfrm>
            <a:off x="0" y="0"/>
            <a:ext cx="1542777" cy="2228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1200" b="1" dirty="0" smtClean="0">
                <a:solidFill>
                  <a:srgbClr val="FF0000"/>
                </a:solidFill>
              </a:rPr>
              <a:t>العودة الى عنوان الدرس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8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166" y="-1"/>
            <a:ext cx="10437223" cy="6570617"/>
          </a:xfrm>
          <a:prstGeom prst="rect">
            <a:avLst/>
          </a:prstGeom>
        </p:spPr>
      </p:pic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OM" smtClean="0"/>
              <a:t>سالم  الجابري                مدرسة مسعود بن رمضان</a:t>
            </a:r>
            <a:endParaRPr lang="en-US"/>
          </a:p>
        </p:txBody>
      </p:sp>
      <p:sp>
        <p:nvSpPr>
          <p:cNvPr id="4" name="مربع نص 3"/>
          <p:cNvSpPr txBox="1"/>
          <p:nvPr/>
        </p:nvSpPr>
        <p:spPr>
          <a:xfrm>
            <a:off x="5995851" y="2393345"/>
            <a:ext cx="4807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2 </a:t>
            </a:r>
            <a:r>
              <a:rPr lang="ar-OM" sz="2800" b="1" dirty="0" smtClean="0">
                <a:solidFill>
                  <a:schemeClr val="accent1">
                    <a:lumMod val="50000"/>
                  </a:schemeClr>
                </a:solidFill>
              </a:rPr>
              <a:t> و 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5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3346269" y="5171379"/>
            <a:ext cx="4807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ar-OM" sz="2800" b="1" dirty="0" smtClean="0">
                <a:solidFill>
                  <a:schemeClr val="accent1">
                    <a:lumMod val="50000"/>
                  </a:schemeClr>
                </a:solidFill>
              </a:rPr>
              <a:t> يقوم بإنتاج البروتين و 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6</a:t>
            </a:r>
            <a:r>
              <a:rPr lang="ar-OM" sz="2800" b="1" dirty="0" smtClean="0">
                <a:solidFill>
                  <a:schemeClr val="accent1">
                    <a:lumMod val="50000"/>
                  </a:schemeClr>
                </a:solidFill>
              </a:rPr>
              <a:t> يقوم بتعديله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مستطيل 6">
            <a:hlinkClick r:id="rId3" action="ppaction://hlinksldjump"/>
          </p:cNvPr>
          <p:cNvSpPr/>
          <p:nvPr/>
        </p:nvSpPr>
        <p:spPr>
          <a:xfrm>
            <a:off x="0" y="0"/>
            <a:ext cx="1542777" cy="2228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1200" b="1" dirty="0" smtClean="0">
                <a:solidFill>
                  <a:srgbClr val="FF0000"/>
                </a:solidFill>
              </a:rPr>
              <a:t>العودة الى عنوان الدرس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53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192" y="2037806"/>
            <a:ext cx="9013371" cy="1959428"/>
          </a:xfrm>
          <a:prstGeom prst="rect">
            <a:avLst/>
          </a:prstGeom>
        </p:spPr>
      </p:pic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OM" smtClean="0"/>
              <a:t>سالم  الجابري                مدرسة مسعود بن رمضان</a:t>
            </a:r>
            <a:endParaRPr lang="en-US"/>
          </a:p>
        </p:txBody>
      </p:sp>
      <p:sp>
        <p:nvSpPr>
          <p:cNvPr id="4" name="زر إجراء: الصفحة الرئيسية 3">
            <a:hlinkClick r:id="rId3" action="ppaction://hlinksldjump" highlightClick="1"/>
          </p:cNvPr>
          <p:cNvSpPr/>
          <p:nvPr/>
        </p:nvSpPr>
        <p:spPr>
          <a:xfrm>
            <a:off x="457200" y="130628"/>
            <a:ext cx="862149" cy="653143"/>
          </a:xfrm>
          <a:prstGeom prst="actionButtonHom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26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3342052"/>
              </p:ext>
            </p:extLst>
          </p:nvPr>
        </p:nvGraphicFramePr>
        <p:xfrm>
          <a:off x="561475" y="623409"/>
          <a:ext cx="11145252" cy="505977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715084">
                  <a:extLst>
                    <a:ext uri="{9D8B030D-6E8A-4147-A177-3AD203B41FA5}">
                      <a16:colId xmlns:a16="http://schemas.microsoft.com/office/drawing/2014/main" xmlns="" val="1381810091"/>
                    </a:ext>
                  </a:extLst>
                </a:gridCol>
                <a:gridCol w="4068901">
                  <a:extLst>
                    <a:ext uri="{9D8B030D-6E8A-4147-A177-3AD203B41FA5}">
                      <a16:colId xmlns:a16="http://schemas.microsoft.com/office/drawing/2014/main" xmlns="" val="2979280366"/>
                    </a:ext>
                  </a:extLst>
                </a:gridCol>
                <a:gridCol w="3361267">
                  <a:extLst>
                    <a:ext uri="{9D8B030D-6E8A-4147-A177-3AD203B41FA5}">
                      <a16:colId xmlns:a16="http://schemas.microsoft.com/office/drawing/2014/main" xmlns="" val="525425313"/>
                    </a:ext>
                  </a:extLst>
                </a:gridCol>
              </a:tblGrid>
              <a:tr h="964759">
                <a:tc>
                  <a:txBody>
                    <a:bodyPr/>
                    <a:lstStyle/>
                    <a:p>
                      <a:pPr algn="ctr"/>
                      <a:r>
                        <a:rPr lang="ar-OM" sz="4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ماذا تعلمت؟</a:t>
                      </a:r>
                      <a:endParaRPr lang="en-US" sz="4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OM" sz="4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ماذا تريد ان تعرف؟</a:t>
                      </a:r>
                      <a:endParaRPr lang="en-US" sz="4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OM" sz="4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ماذا تعرف ؟</a:t>
                      </a:r>
                      <a:endParaRPr lang="en-US" sz="4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77618273"/>
                  </a:ext>
                </a:extLst>
              </a:tr>
              <a:tr h="409501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007831"/>
                  </a:ext>
                </a:extLst>
              </a:tr>
            </a:tbl>
          </a:graphicData>
        </a:graphic>
      </p:graphicFrame>
      <p:sp>
        <p:nvSpPr>
          <p:cNvPr id="3" name="مستطيل 2">
            <a:hlinkClick r:id="rId2" action="ppaction://hlinksldjump"/>
          </p:cNvPr>
          <p:cNvSpPr/>
          <p:nvPr/>
        </p:nvSpPr>
        <p:spPr>
          <a:xfrm>
            <a:off x="0" y="0"/>
            <a:ext cx="1542777" cy="2228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1200" b="1" dirty="0" smtClean="0">
                <a:solidFill>
                  <a:srgbClr val="FF0000"/>
                </a:solidFill>
              </a:rPr>
              <a:t>العودة الى عنوان الدرس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7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سحابة 2"/>
          <p:cNvSpPr/>
          <p:nvPr/>
        </p:nvSpPr>
        <p:spPr>
          <a:xfrm>
            <a:off x="3958046" y="234165"/>
            <a:ext cx="4334692" cy="1241937"/>
          </a:xfrm>
          <a:prstGeom prst="cloud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0100" y="432434"/>
            <a:ext cx="3030583" cy="625656"/>
          </a:xfrm>
          <a:prstGeom prst="rect">
            <a:avLst/>
          </a:prstGeom>
        </p:spPr>
      </p:pic>
      <p:cxnSp>
        <p:nvCxnSpPr>
          <p:cNvPr id="5" name="رابط منحني 4"/>
          <p:cNvCxnSpPr/>
          <p:nvPr/>
        </p:nvCxnSpPr>
        <p:spPr>
          <a:xfrm>
            <a:off x="6114892" y="1890165"/>
            <a:ext cx="1111433" cy="301150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رابط منحني 5"/>
          <p:cNvCxnSpPr/>
          <p:nvPr/>
        </p:nvCxnSpPr>
        <p:spPr>
          <a:xfrm rot="16200000" flipH="1">
            <a:off x="5916979" y="1671450"/>
            <a:ext cx="427124" cy="10302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مربع نص 6"/>
          <p:cNvSpPr txBox="1"/>
          <p:nvPr/>
        </p:nvSpPr>
        <p:spPr>
          <a:xfrm>
            <a:off x="7395777" y="2538946"/>
            <a:ext cx="1439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sz="2800" b="1" dirty="0" smtClean="0">
                <a:solidFill>
                  <a:schemeClr val="accent1">
                    <a:lumMod val="75000"/>
                  </a:schemeClr>
                </a:solidFill>
              </a:rPr>
              <a:t>الأطـــــوار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1" name="رابط منحني 10"/>
          <p:cNvCxnSpPr/>
          <p:nvPr/>
        </p:nvCxnSpPr>
        <p:spPr>
          <a:xfrm rot="10800000" flipV="1">
            <a:off x="4620402" y="1890165"/>
            <a:ext cx="1515290" cy="301149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صورة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325" y="1911634"/>
            <a:ext cx="1808798" cy="509752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2736" y="1972610"/>
            <a:ext cx="2520474" cy="441083"/>
          </a:xfrm>
          <a:prstGeom prst="rect">
            <a:avLst/>
          </a:prstGeom>
        </p:spPr>
      </p:pic>
      <p:sp>
        <p:nvSpPr>
          <p:cNvPr id="17" name="مربع نص 16"/>
          <p:cNvSpPr txBox="1"/>
          <p:nvPr/>
        </p:nvSpPr>
        <p:spPr>
          <a:xfrm>
            <a:off x="8968986" y="1630641"/>
            <a:ext cx="830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sz="2800" b="1" dirty="0" smtClean="0">
                <a:solidFill>
                  <a:schemeClr val="accent1">
                    <a:lumMod val="75000"/>
                  </a:schemeClr>
                </a:solidFill>
              </a:rPr>
              <a:t>هــي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" name="صورة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4724" y="1662380"/>
            <a:ext cx="2426735" cy="826859"/>
          </a:xfrm>
          <a:prstGeom prst="rect">
            <a:avLst/>
          </a:prstGeom>
        </p:spPr>
      </p:pic>
      <p:cxnSp>
        <p:nvCxnSpPr>
          <p:cNvPr id="21" name="رابط منحني 20"/>
          <p:cNvCxnSpPr/>
          <p:nvPr/>
        </p:nvCxnSpPr>
        <p:spPr>
          <a:xfrm flipV="1">
            <a:off x="9066684" y="1972610"/>
            <a:ext cx="830508" cy="206401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صورة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1938" y="2529396"/>
            <a:ext cx="2563244" cy="458821"/>
          </a:xfrm>
          <a:prstGeom prst="rect">
            <a:avLst/>
          </a:prstGeom>
        </p:spPr>
      </p:pic>
      <p:sp>
        <p:nvSpPr>
          <p:cNvPr id="26" name="شكل بيضاوي 25"/>
          <p:cNvSpPr/>
          <p:nvPr/>
        </p:nvSpPr>
        <p:spPr>
          <a:xfrm>
            <a:off x="11017924" y="3057750"/>
            <a:ext cx="535811" cy="56170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رابط منحني 26"/>
          <p:cNvCxnSpPr/>
          <p:nvPr/>
        </p:nvCxnSpPr>
        <p:spPr>
          <a:xfrm rot="16200000" flipH="1">
            <a:off x="11145983" y="3759299"/>
            <a:ext cx="547598" cy="267906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رابط منحني 28"/>
          <p:cNvCxnSpPr/>
          <p:nvPr/>
        </p:nvCxnSpPr>
        <p:spPr>
          <a:xfrm rot="5400000">
            <a:off x="10863808" y="3773570"/>
            <a:ext cx="547598" cy="239365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شكل بيضاوي 30"/>
          <p:cNvSpPr/>
          <p:nvPr/>
        </p:nvSpPr>
        <p:spPr>
          <a:xfrm>
            <a:off x="11314368" y="4167051"/>
            <a:ext cx="535811" cy="56170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شكل بيضاوي 31"/>
          <p:cNvSpPr/>
          <p:nvPr/>
        </p:nvSpPr>
        <p:spPr>
          <a:xfrm>
            <a:off x="10686644" y="4181156"/>
            <a:ext cx="535811" cy="56170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رابط منحني 32"/>
          <p:cNvCxnSpPr/>
          <p:nvPr/>
        </p:nvCxnSpPr>
        <p:spPr>
          <a:xfrm rot="16200000" flipH="1">
            <a:off x="11477263" y="4896810"/>
            <a:ext cx="547598" cy="267906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رابط منحني 33"/>
          <p:cNvCxnSpPr/>
          <p:nvPr/>
        </p:nvCxnSpPr>
        <p:spPr>
          <a:xfrm rot="5400000">
            <a:off x="11195088" y="4911081"/>
            <a:ext cx="547598" cy="239365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شكل بيضاوي 34"/>
          <p:cNvSpPr/>
          <p:nvPr/>
        </p:nvSpPr>
        <p:spPr>
          <a:xfrm>
            <a:off x="11645648" y="5304562"/>
            <a:ext cx="535811" cy="56170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شكل بيضاوي 35"/>
          <p:cNvSpPr/>
          <p:nvPr/>
        </p:nvSpPr>
        <p:spPr>
          <a:xfrm>
            <a:off x="11017924" y="5318667"/>
            <a:ext cx="535811" cy="56170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رابط منحني 36"/>
          <p:cNvCxnSpPr/>
          <p:nvPr/>
        </p:nvCxnSpPr>
        <p:spPr>
          <a:xfrm rot="10800000" flipV="1">
            <a:off x="7416082" y="3338601"/>
            <a:ext cx="709493" cy="1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رابط منحني 37"/>
          <p:cNvCxnSpPr/>
          <p:nvPr/>
        </p:nvCxnSpPr>
        <p:spPr>
          <a:xfrm rot="16200000" flipH="1">
            <a:off x="7695241" y="2903118"/>
            <a:ext cx="860664" cy="10302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رابط منحني 41"/>
          <p:cNvCxnSpPr/>
          <p:nvPr/>
        </p:nvCxnSpPr>
        <p:spPr>
          <a:xfrm rot="16200000" flipH="1">
            <a:off x="7718631" y="3614302"/>
            <a:ext cx="860664" cy="10302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رابط منحني 42"/>
          <p:cNvCxnSpPr/>
          <p:nvPr/>
        </p:nvCxnSpPr>
        <p:spPr>
          <a:xfrm rot="10800000" flipV="1">
            <a:off x="7434319" y="4049784"/>
            <a:ext cx="709493" cy="1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رابط منحني 43"/>
          <p:cNvCxnSpPr/>
          <p:nvPr/>
        </p:nvCxnSpPr>
        <p:spPr>
          <a:xfrm rot="16200000" flipH="1">
            <a:off x="7727749" y="4456856"/>
            <a:ext cx="860664" cy="10302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رابط منحني 44"/>
          <p:cNvCxnSpPr/>
          <p:nvPr/>
        </p:nvCxnSpPr>
        <p:spPr>
          <a:xfrm rot="10800000" flipV="1">
            <a:off x="7455446" y="4892338"/>
            <a:ext cx="709493" cy="1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رابط منحني 45"/>
          <p:cNvCxnSpPr/>
          <p:nvPr/>
        </p:nvCxnSpPr>
        <p:spPr>
          <a:xfrm rot="16200000" flipH="1">
            <a:off x="7736867" y="5317519"/>
            <a:ext cx="860664" cy="10302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رابط منحني 46"/>
          <p:cNvCxnSpPr/>
          <p:nvPr/>
        </p:nvCxnSpPr>
        <p:spPr>
          <a:xfrm rot="10800000" flipV="1">
            <a:off x="7462857" y="5734891"/>
            <a:ext cx="709493" cy="1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صورة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8420" y="3110390"/>
            <a:ext cx="2595898" cy="456421"/>
          </a:xfrm>
          <a:prstGeom prst="rect">
            <a:avLst/>
          </a:prstGeom>
        </p:spPr>
      </p:pic>
      <p:pic>
        <p:nvPicPr>
          <p:cNvPr id="50" name="صورة 4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9642" y="3793012"/>
            <a:ext cx="2896251" cy="462803"/>
          </a:xfrm>
          <a:prstGeom prst="rect">
            <a:avLst/>
          </a:prstGeom>
        </p:spPr>
      </p:pic>
      <p:pic>
        <p:nvPicPr>
          <p:cNvPr id="51" name="صورة 5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0333" y="4702310"/>
            <a:ext cx="2345560" cy="466199"/>
          </a:xfrm>
          <a:prstGeom prst="rect">
            <a:avLst/>
          </a:prstGeom>
        </p:spPr>
      </p:pic>
      <p:pic>
        <p:nvPicPr>
          <p:cNvPr id="52" name="صورة 5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10100" y="5500930"/>
            <a:ext cx="2773804" cy="437969"/>
          </a:xfrm>
          <a:prstGeom prst="rect">
            <a:avLst/>
          </a:prstGeom>
        </p:spPr>
      </p:pic>
      <p:sp>
        <p:nvSpPr>
          <p:cNvPr id="2" name="سهم إلى اليمين 1"/>
          <p:cNvSpPr/>
          <p:nvPr/>
        </p:nvSpPr>
        <p:spPr>
          <a:xfrm>
            <a:off x="10428650" y="4580729"/>
            <a:ext cx="248194" cy="2609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سهم إلى اليمين 38"/>
          <p:cNvSpPr/>
          <p:nvPr/>
        </p:nvSpPr>
        <p:spPr>
          <a:xfrm>
            <a:off x="10444072" y="5304562"/>
            <a:ext cx="248194" cy="2609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مربع نص 39"/>
          <p:cNvSpPr txBox="1"/>
          <p:nvPr/>
        </p:nvSpPr>
        <p:spPr>
          <a:xfrm>
            <a:off x="8319798" y="4511143"/>
            <a:ext cx="2117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sz="2000" b="1" dirty="0" smtClean="0">
                <a:solidFill>
                  <a:srgbClr val="00B050"/>
                </a:solidFill>
              </a:rPr>
              <a:t>نهاية الانقسام السابق</a:t>
            </a:r>
            <a:endParaRPr lang="en-US" sz="2000" b="1" dirty="0">
              <a:solidFill>
                <a:srgbClr val="00B050"/>
              </a:solidFill>
            </a:endParaRPr>
          </a:p>
        </p:txBody>
      </p:sp>
      <p:sp>
        <p:nvSpPr>
          <p:cNvPr id="41" name="مربع نص 40"/>
          <p:cNvSpPr txBox="1"/>
          <p:nvPr/>
        </p:nvSpPr>
        <p:spPr>
          <a:xfrm>
            <a:off x="8392394" y="5219393"/>
            <a:ext cx="2117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sz="2000" b="1" dirty="0" smtClean="0">
                <a:solidFill>
                  <a:srgbClr val="00B050"/>
                </a:solidFill>
              </a:rPr>
              <a:t>بداية الانقسام اللاحق</a:t>
            </a:r>
            <a:endParaRPr lang="en-US" sz="2000" b="1" dirty="0">
              <a:solidFill>
                <a:srgbClr val="00B050"/>
              </a:solidFill>
            </a:endParaRPr>
          </a:p>
        </p:txBody>
      </p:sp>
      <p:sp>
        <p:nvSpPr>
          <p:cNvPr id="48" name="مربع نص 47"/>
          <p:cNvSpPr txBox="1"/>
          <p:nvPr/>
        </p:nvSpPr>
        <p:spPr>
          <a:xfrm>
            <a:off x="5263205" y="1366943"/>
            <a:ext cx="1703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sz="2800" b="1" dirty="0" smtClean="0">
                <a:solidFill>
                  <a:schemeClr val="accent1">
                    <a:lumMod val="75000"/>
                  </a:schemeClr>
                </a:solidFill>
              </a:rPr>
              <a:t>تتكون  من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53" name="رابط منحني 52"/>
          <p:cNvCxnSpPr/>
          <p:nvPr/>
        </p:nvCxnSpPr>
        <p:spPr>
          <a:xfrm rot="16200000" flipH="1">
            <a:off x="2180781" y="2558080"/>
            <a:ext cx="370771" cy="25592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رابط منحني 53"/>
          <p:cNvCxnSpPr/>
          <p:nvPr/>
        </p:nvCxnSpPr>
        <p:spPr>
          <a:xfrm>
            <a:off x="2366166" y="2756262"/>
            <a:ext cx="389830" cy="278498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رابط منحني 54"/>
          <p:cNvCxnSpPr/>
          <p:nvPr/>
        </p:nvCxnSpPr>
        <p:spPr>
          <a:xfrm rot="10800000" flipV="1">
            <a:off x="1946347" y="2769020"/>
            <a:ext cx="432618" cy="341370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مربع نص 55"/>
          <p:cNvSpPr txBox="1"/>
          <p:nvPr/>
        </p:nvSpPr>
        <p:spPr>
          <a:xfrm>
            <a:off x="2650688" y="2756262"/>
            <a:ext cx="12815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2800" b="1" dirty="0" smtClean="0">
                <a:solidFill>
                  <a:srgbClr val="00B050"/>
                </a:solidFill>
              </a:rPr>
              <a:t>الانقسام</a:t>
            </a:r>
          </a:p>
          <a:p>
            <a:pPr algn="ctr"/>
            <a:r>
              <a:rPr lang="ar-OM" sz="2800" b="1" dirty="0" smtClean="0">
                <a:solidFill>
                  <a:srgbClr val="00B050"/>
                </a:solidFill>
              </a:rPr>
              <a:t>في النواه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57" name="مربع نص 56"/>
          <p:cNvSpPr txBox="1"/>
          <p:nvPr/>
        </p:nvSpPr>
        <p:spPr>
          <a:xfrm>
            <a:off x="467829" y="2800556"/>
            <a:ext cx="17234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2800" b="1" dirty="0" smtClean="0">
                <a:solidFill>
                  <a:srgbClr val="00B050"/>
                </a:solidFill>
              </a:rPr>
              <a:t>الانقسام</a:t>
            </a:r>
          </a:p>
          <a:p>
            <a:pPr algn="ctr"/>
            <a:r>
              <a:rPr lang="ar-OM" sz="2800" b="1" dirty="0" smtClean="0">
                <a:solidFill>
                  <a:srgbClr val="00B050"/>
                </a:solidFill>
              </a:rPr>
              <a:t>السيتوبلازمي</a:t>
            </a:r>
            <a:endParaRPr lang="en-US" sz="2800" b="1" dirty="0">
              <a:solidFill>
                <a:srgbClr val="00B050"/>
              </a:solidFill>
            </a:endParaRPr>
          </a:p>
        </p:txBody>
      </p:sp>
      <p:cxnSp>
        <p:nvCxnSpPr>
          <p:cNvPr id="58" name="رابط منحني 57"/>
          <p:cNvCxnSpPr/>
          <p:nvPr/>
        </p:nvCxnSpPr>
        <p:spPr>
          <a:xfrm rot="16200000" flipH="1">
            <a:off x="3079713" y="4092278"/>
            <a:ext cx="667964" cy="35493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رابط منحني 58"/>
          <p:cNvCxnSpPr/>
          <p:nvPr/>
        </p:nvCxnSpPr>
        <p:spPr>
          <a:xfrm rot="10800000" flipV="1">
            <a:off x="2561082" y="4444005"/>
            <a:ext cx="875477" cy="136723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مربع نص 65"/>
          <p:cNvSpPr txBox="1"/>
          <p:nvPr/>
        </p:nvSpPr>
        <p:spPr>
          <a:xfrm>
            <a:off x="2637969" y="3755536"/>
            <a:ext cx="1439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sz="2800" b="1" dirty="0" smtClean="0">
                <a:solidFill>
                  <a:schemeClr val="accent1">
                    <a:lumMod val="75000"/>
                  </a:schemeClr>
                </a:solidFill>
              </a:rPr>
              <a:t>الأنـــــواع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7" name="رابط منحني 66"/>
          <p:cNvCxnSpPr/>
          <p:nvPr/>
        </p:nvCxnSpPr>
        <p:spPr>
          <a:xfrm rot="16200000" flipH="1">
            <a:off x="3005978" y="4859544"/>
            <a:ext cx="887519" cy="30723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رابط منحني 69"/>
          <p:cNvCxnSpPr/>
          <p:nvPr/>
        </p:nvCxnSpPr>
        <p:spPr>
          <a:xfrm rot="10800000" flipV="1">
            <a:off x="2568496" y="5318667"/>
            <a:ext cx="875477" cy="136723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مربع نص 71"/>
          <p:cNvSpPr txBox="1"/>
          <p:nvPr/>
        </p:nvSpPr>
        <p:spPr>
          <a:xfrm>
            <a:off x="114557" y="4279909"/>
            <a:ext cx="2530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2800" b="1" dirty="0" smtClean="0">
                <a:solidFill>
                  <a:schemeClr val="accent2">
                    <a:lumMod val="50000"/>
                  </a:schemeClr>
                </a:solidFill>
              </a:rPr>
              <a:t>الانقسام غير مباشر</a:t>
            </a:r>
          </a:p>
        </p:txBody>
      </p:sp>
      <p:sp>
        <p:nvSpPr>
          <p:cNvPr id="73" name="مربع نص 72"/>
          <p:cNvSpPr txBox="1"/>
          <p:nvPr/>
        </p:nvSpPr>
        <p:spPr>
          <a:xfrm>
            <a:off x="145605" y="5186664"/>
            <a:ext cx="2530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2800" b="1" dirty="0" smtClean="0">
                <a:solidFill>
                  <a:schemeClr val="accent2">
                    <a:lumMod val="50000"/>
                  </a:schemeClr>
                </a:solidFill>
              </a:rPr>
              <a:t>الانقسام الاختزالي</a:t>
            </a:r>
          </a:p>
        </p:txBody>
      </p:sp>
      <p:sp>
        <p:nvSpPr>
          <p:cNvPr id="12" name="عنصر نائب للتذييل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OM" smtClean="0"/>
              <a:t>سالم  الجابري                مدرسة مسعود بن رمضان</a:t>
            </a:r>
            <a:endParaRPr lang="en-US"/>
          </a:p>
        </p:txBody>
      </p:sp>
      <p:sp>
        <p:nvSpPr>
          <p:cNvPr id="61" name="مستطيل 60">
            <a:hlinkClick r:id="rId11" action="ppaction://hlinksldjump"/>
          </p:cNvPr>
          <p:cNvSpPr/>
          <p:nvPr/>
        </p:nvSpPr>
        <p:spPr>
          <a:xfrm>
            <a:off x="0" y="0"/>
            <a:ext cx="1542777" cy="2228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1200" b="1" dirty="0" smtClean="0">
                <a:solidFill>
                  <a:srgbClr val="FF0000"/>
                </a:solidFill>
              </a:rPr>
              <a:t>العودة الى عنوان الدرس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0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  <p:bldP spid="26" grpId="0" animBg="1"/>
      <p:bldP spid="31" grpId="0" animBg="1"/>
      <p:bldP spid="32" grpId="0" animBg="1"/>
      <p:bldP spid="35" grpId="0" animBg="1"/>
      <p:bldP spid="36" grpId="0" animBg="1"/>
      <p:bldP spid="2" grpId="0" animBg="1"/>
      <p:bldP spid="39" grpId="0" animBg="1"/>
      <p:bldP spid="40" grpId="0"/>
      <p:bldP spid="41" grpId="0"/>
      <p:bldP spid="48" grpId="0"/>
      <p:bldP spid="56" grpId="0"/>
      <p:bldP spid="57" grpId="0"/>
      <p:bldP spid="66" grpId="0"/>
      <p:bldP spid="72" grpId="0"/>
      <p:bldP spid="7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314" y="1595165"/>
            <a:ext cx="3945663" cy="4126366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982" y="2967785"/>
            <a:ext cx="495300" cy="1381125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1414" y="4525468"/>
            <a:ext cx="1808798" cy="509752"/>
          </a:xfrm>
          <a:prstGeom prst="rect">
            <a:avLst/>
          </a:prstGeom>
        </p:spPr>
      </p:pic>
      <p:cxnSp>
        <p:nvCxnSpPr>
          <p:cNvPr id="7" name="رابط مستقيم 6"/>
          <p:cNvCxnSpPr/>
          <p:nvPr/>
        </p:nvCxnSpPr>
        <p:spPr>
          <a:xfrm flipH="1" flipV="1">
            <a:off x="5042263" y="2521131"/>
            <a:ext cx="1292882" cy="1137215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مستقيم 7"/>
          <p:cNvCxnSpPr/>
          <p:nvPr/>
        </p:nvCxnSpPr>
        <p:spPr>
          <a:xfrm flipH="1" flipV="1">
            <a:off x="4749981" y="2967785"/>
            <a:ext cx="1585164" cy="690561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مستقيم 9"/>
          <p:cNvCxnSpPr/>
          <p:nvPr/>
        </p:nvCxnSpPr>
        <p:spPr>
          <a:xfrm flipH="1">
            <a:off x="6335146" y="2640125"/>
            <a:ext cx="1262811" cy="1018221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مستقيم 13"/>
          <p:cNvCxnSpPr/>
          <p:nvPr/>
        </p:nvCxnSpPr>
        <p:spPr>
          <a:xfrm flipH="1" flipV="1">
            <a:off x="6329905" y="3643130"/>
            <a:ext cx="933044" cy="139209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رابط مستقيم 14"/>
          <p:cNvCxnSpPr/>
          <p:nvPr/>
        </p:nvCxnSpPr>
        <p:spPr>
          <a:xfrm flipV="1">
            <a:off x="4755221" y="3650739"/>
            <a:ext cx="1574684" cy="874729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رابط كسهم مستقيم 17"/>
          <p:cNvCxnSpPr/>
          <p:nvPr/>
        </p:nvCxnSpPr>
        <p:spPr>
          <a:xfrm>
            <a:off x="4362314" y="2246811"/>
            <a:ext cx="902017" cy="720974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صورة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1500" y="2007223"/>
            <a:ext cx="1016998" cy="400050"/>
          </a:xfrm>
          <a:prstGeom prst="rect">
            <a:avLst/>
          </a:prstGeom>
        </p:spPr>
      </p:pic>
      <p:pic>
        <p:nvPicPr>
          <p:cNvPr id="23" name="صورة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5813" y="2370358"/>
            <a:ext cx="451960" cy="326435"/>
          </a:xfrm>
          <a:prstGeom prst="rect">
            <a:avLst/>
          </a:prstGeom>
        </p:spPr>
      </p:pic>
      <p:pic>
        <p:nvPicPr>
          <p:cNvPr id="24" name="صورة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6400" y="2259125"/>
            <a:ext cx="1107213" cy="381000"/>
          </a:xfrm>
          <a:prstGeom prst="rect">
            <a:avLst/>
          </a:prstGeom>
        </p:spPr>
      </p:pic>
      <p:pic>
        <p:nvPicPr>
          <p:cNvPr id="25" name="صورة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4845" y="2647735"/>
            <a:ext cx="410119" cy="366683"/>
          </a:xfrm>
          <a:prstGeom prst="rect">
            <a:avLst/>
          </a:prstGeom>
        </p:spPr>
      </p:pic>
      <p:pic>
        <p:nvPicPr>
          <p:cNvPr id="26" name="صورة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2656" y="3457408"/>
            <a:ext cx="1341933" cy="455353"/>
          </a:xfrm>
          <a:prstGeom prst="rect">
            <a:avLst/>
          </a:prstGeom>
        </p:spPr>
      </p:pic>
      <p:pic>
        <p:nvPicPr>
          <p:cNvPr id="30" name="صورة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58161" y="3994659"/>
            <a:ext cx="409575" cy="314325"/>
          </a:xfrm>
          <a:prstGeom prst="rect">
            <a:avLst/>
          </a:prstGeom>
        </p:spPr>
      </p:pic>
      <p:pic>
        <p:nvPicPr>
          <p:cNvPr id="32" name="صورة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78236" y="4237475"/>
            <a:ext cx="1212741" cy="614349"/>
          </a:xfrm>
          <a:prstGeom prst="rect">
            <a:avLst/>
          </a:prstGeom>
        </p:spPr>
      </p:pic>
      <p:pic>
        <p:nvPicPr>
          <p:cNvPr id="33" name="صورة 3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59874" y="4876039"/>
            <a:ext cx="647700" cy="285750"/>
          </a:xfrm>
          <a:prstGeom prst="rect">
            <a:avLst/>
          </a:prstGeom>
        </p:spPr>
      </p:pic>
      <p:cxnSp>
        <p:nvCxnSpPr>
          <p:cNvPr id="20" name="رابط منحني 19"/>
          <p:cNvCxnSpPr/>
          <p:nvPr/>
        </p:nvCxnSpPr>
        <p:spPr>
          <a:xfrm rot="5400000" flipH="1" flipV="1">
            <a:off x="3525272" y="1402473"/>
            <a:ext cx="624750" cy="461628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رابط منحني 26"/>
          <p:cNvCxnSpPr/>
          <p:nvPr/>
        </p:nvCxnSpPr>
        <p:spPr>
          <a:xfrm rot="10800000">
            <a:off x="2691696" y="1652895"/>
            <a:ext cx="533243" cy="453706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رابط منحني 27"/>
          <p:cNvCxnSpPr/>
          <p:nvPr/>
        </p:nvCxnSpPr>
        <p:spPr>
          <a:xfrm rot="10800000" flipV="1">
            <a:off x="2630491" y="2305790"/>
            <a:ext cx="501155" cy="40135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مربع نص 30"/>
          <p:cNvSpPr txBox="1"/>
          <p:nvPr/>
        </p:nvSpPr>
        <p:spPr>
          <a:xfrm>
            <a:off x="3256470" y="467581"/>
            <a:ext cx="1705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2400" b="1" dirty="0" smtClean="0">
                <a:solidFill>
                  <a:schemeClr val="accent1">
                    <a:lumMod val="75000"/>
                  </a:schemeClr>
                </a:solidFill>
              </a:rPr>
              <a:t>جميع الخلايا تمر به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4" name="مربع نص 33"/>
          <p:cNvSpPr txBox="1"/>
          <p:nvPr/>
        </p:nvSpPr>
        <p:spPr>
          <a:xfrm>
            <a:off x="1586403" y="981283"/>
            <a:ext cx="1400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2400" b="1" dirty="0" smtClean="0">
                <a:solidFill>
                  <a:schemeClr val="accent1">
                    <a:lumMod val="75000"/>
                  </a:schemeClr>
                </a:solidFill>
              </a:rPr>
              <a:t>بعض الخلايا تبقى فيه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35" name="رابط منحني 34"/>
          <p:cNvCxnSpPr/>
          <p:nvPr/>
        </p:nvCxnSpPr>
        <p:spPr>
          <a:xfrm rot="16200000" flipV="1">
            <a:off x="1216773" y="489017"/>
            <a:ext cx="589316" cy="351931"/>
          </a:xfrm>
          <a:prstGeom prst="curvedConnector3">
            <a:avLst>
              <a:gd name="adj1" fmla="val 50000"/>
            </a:avLst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رابط منحني 35"/>
          <p:cNvCxnSpPr/>
          <p:nvPr/>
        </p:nvCxnSpPr>
        <p:spPr>
          <a:xfrm rot="10800000" flipV="1">
            <a:off x="1221616" y="1201321"/>
            <a:ext cx="372065" cy="235130"/>
          </a:xfrm>
          <a:prstGeom prst="curvedConnector3">
            <a:avLst>
              <a:gd name="adj1" fmla="val 50000"/>
            </a:avLst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مربع نص 36"/>
          <p:cNvSpPr txBox="1"/>
          <p:nvPr/>
        </p:nvSpPr>
        <p:spPr>
          <a:xfrm>
            <a:off x="-50338" y="-40093"/>
            <a:ext cx="17377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2400" b="1" dirty="0" smtClean="0">
                <a:solidFill>
                  <a:srgbClr val="FF0000"/>
                </a:solidFill>
              </a:rPr>
              <a:t>خلايا العضلات الهيكلية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8" name="مربع نص 37"/>
          <p:cNvSpPr txBox="1"/>
          <p:nvPr/>
        </p:nvSpPr>
        <p:spPr>
          <a:xfrm>
            <a:off x="185654" y="1086217"/>
            <a:ext cx="1074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2400" b="1" dirty="0" smtClean="0">
                <a:solidFill>
                  <a:schemeClr val="accent2">
                    <a:lumMod val="50000"/>
                  </a:schemeClr>
                </a:solidFill>
              </a:rPr>
              <a:t>خلايا العصبية</a:t>
            </a: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3" name="مربع نص 42"/>
          <p:cNvSpPr txBox="1"/>
          <p:nvPr/>
        </p:nvSpPr>
        <p:spPr>
          <a:xfrm>
            <a:off x="-13498" y="2106601"/>
            <a:ext cx="2678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2400" b="1" dirty="0" smtClean="0">
                <a:solidFill>
                  <a:schemeClr val="accent1">
                    <a:lumMod val="75000"/>
                  </a:schemeClr>
                </a:solidFill>
              </a:rPr>
              <a:t>جميع الخلايا تقوم بجميع وظائفها الحيوية عدا الانقسام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46" name="رابط منحني 45"/>
          <p:cNvCxnSpPr/>
          <p:nvPr/>
        </p:nvCxnSpPr>
        <p:spPr>
          <a:xfrm rot="5400000" flipH="1" flipV="1">
            <a:off x="5958728" y="1613611"/>
            <a:ext cx="1078318" cy="253739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مربع نص 48"/>
          <p:cNvSpPr txBox="1"/>
          <p:nvPr/>
        </p:nvSpPr>
        <p:spPr>
          <a:xfrm>
            <a:off x="5478236" y="764755"/>
            <a:ext cx="2497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2400" b="1" dirty="0" smtClean="0"/>
              <a:t>تحضير الخلية للانقسام</a:t>
            </a:r>
            <a:endParaRPr lang="en-US" sz="2400" b="1" dirty="0"/>
          </a:p>
        </p:txBody>
      </p:sp>
      <p:cxnSp>
        <p:nvCxnSpPr>
          <p:cNvPr id="50" name="رابط منحني 49"/>
          <p:cNvCxnSpPr/>
          <p:nvPr/>
        </p:nvCxnSpPr>
        <p:spPr>
          <a:xfrm rot="10800000" flipV="1">
            <a:off x="7904589" y="1003234"/>
            <a:ext cx="1069594" cy="44990"/>
          </a:xfrm>
          <a:prstGeom prst="curvedConnector3">
            <a:avLst>
              <a:gd name="adj1" fmla="val 50000"/>
            </a:avLst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مربع نص 51"/>
          <p:cNvSpPr txBox="1"/>
          <p:nvPr/>
        </p:nvSpPr>
        <p:spPr>
          <a:xfrm>
            <a:off x="7597957" y="519618"/>
            <a:ext cx="1737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2400" b="1" dirty="0" smtClean="0">
                <a:solidFill>
                  <a:srgbClr val="FF0000"/>
                </a:solidFill>
              </a:rPr>
              <a:t>بزيادة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54" name="رابط منحني 53"/>
          <p:cNvCxnSpPr/>
          <p:nvPr/>
        </p:nvCxnSpPr>
        <p:spPr>
          <a:xfrm flipV="1">
            <a:off x="8974184" y="519616"/>
            <a:ext cx="548642" cy="475972"/>
          </a:xfrm>
          <a:prstGeom prst="curvedConnector3">
            <a:avLst>
              <a:gd name="adj1" fmla="val 50000"/>
            </a:avLst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رابط منحني 55"/>
          <p:cNvCxnSpPr/>
          <p:nvPr/>
        </p:nvCxnSpPr>
        <p:spPr>
          <a:xfrm>
            <a:off x="9077929" y="1003234"/>
            <a:ext cx="639703" cy="12700"/>
          </a:xfrm>
          <a:prstGeom prst="curvedConnector3">
            <a:avLst>
              <a:gd name="adj1" fmla="val 50000"/>
            </a:avLst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رابط منحني 57"/>
          <p:cNvCxnSpPr/>
          <p:nvPr/>
        </p:nvCxnSpPr>
        <p:spPr>
          <a:xfrm rot="16200000" flipH="1">
            <a:off x="8961444" y="1091512"/>
            <a:ext cx="651365" cy="471400"/>
          </a:xfrm>
          <a:prstGeom prst="curvedConnector3">
            <a:avLst>
              <a:gd name="adj1" fmla="val 50000"/>
            </a:avLst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مربع نص 60"/>
          <p:cNvSpPr txBox="1"/>
          <p:nvPr/>
        </p:nvSpPr>
        <p:spPr>
          <a:xfrm>
            <a:off x="9362195" y="182568"/>
            <a:ext cx="2507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2400" b="1" dirty="0" smtClean="0">
                <a:solidFill>
                  <a:schemeClr val="accent2">
                    <a:lumMod val="50000"/>
                  </a:schemeClr>
                </a:solidFill>
              </a:rPr>
              <a:t>معدل بناء البروتين</a:t>
            </a: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2" name="مربع نص 61"/>
          <p:cNvSpPr txBox="1"/>
          <p:nvPr/>
        </p:nvSpPr>
        <p:spPr>
          <a:xfrm>
            <a:off x="9335692" y="706485"/>
            <a:ext cx="2507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2400" b="1" dirty="0" smtClean="0">
                <a:solidFill>
                  <a:schemeClr val="accent2">
                    <a:lumMod val="50000"/>
                  </a:schemeClr>
                </a:solidFill>
              </a:rPr>
              <a:t>كمية السيتوبلازم</a:t>
            </a: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3" name="مربع نص 62"/>
          <p:cNvSpPr txBox="1"/>
          <p:nvPr/>
        </p:nvSpPr>
        <p:spPr>
          <a:xfrm>
            <a:off x="9062820" y="1440339"/>
            <a:ext cx="2507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2400" b="1" dirty="0" smtClean="0">
                <a:solidFill>
                  <a:schemeClr val="accent2">
                    <a:lumMod val="50000"/>
                  </a:schemeClr>
                </a:solidFill>
              </a:rPr>
              <a:t>عدد </a:t>
            </a:r>
            <a:r>
              <a:rPr lang="ar-OM" sz="2400" b="1" dirty="0" err="1" smtClean="0">
                <a:solidFill>
                  <a:schemeClr val="accent2">
                    <a:lumMod val="50000"/>
                  </a:schemeClr>
                </a:solidFill>
              </a:rPr>
              <a:t>العضيات</a:t>
            </a: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64" name="رابط منحني 63"/>
          <p:cNvCxnSpPr/>
          <p:nvPr/>
        </p:nvCxnSpPr>
        <p:spPr>
          <a:xfrm flipV="1">
            <a:off x="10071492" y="3179382"/>
            <a:ext cx="732425" cy="488599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رابط منحني 66"/>
          <p:cNvCxnSpPr/>
          <p:nvPr/>
        </p:nvCxnSpPr>
        <p:spPr>
          <a:xfrm rot="10800000" flipV="1">
            <a:off x="7963497" y="3693019"/>
            <a:ext cx="1069594" cy="44990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مربع نص 67"/>
          <p:cNvSpPr txBox="1"/>
          <p:nvPr/>
        </p:nvSpPr>
        <p:spPr>
          <a:xfrm>
            <a:off x="8898379" y="3389129"/>
            <a:ext cx="124889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OM" sz="2800" b="1" dirty="0" smtClean="0">
                <a:solidFill>
                  <a:schemeClr val="accent1">
                    <a:lumMod val="50000"/>
                  </a:schemeClr>
                </a:solidFill>
              </a:rPr>
              <a:t>تضاعف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70" name="رابط منحني 69"/>
          <p:cNvCxnSpPr/>
          <p:nvPr/>
        </p:nvCxnSpPr>
        <p:spPr>
          <a:xfrm>
            <a:off x="10090973" y="3667981"/>
            <a:ext cx="712944" cy="244368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مربع نص 73"/>
          <p:cNvSpPr txBox="1"/>
          <p:nvPr/>
        </p:nvSpPr>
        <p:spPr>
          <a:xfrm>
            <a:off x="10655486" y="3783082"/>
            <a:ext cx="1606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2800" b="1" dirty="0" err="1" smtClean="0">
                <a:solidFill>
                  <a:schemeClr val="accent2">
                    <a:lumMod val="50000"/>
                  </a:schemeClr>
                </a:solidFill>
              </a:rPr>
              <a:t>السنتريولات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5" name="مربع نص 74"/>
          <p:cNvSpPr txBox="1"/>
          <p:nvPr/>
        </p:nvSpPr>
        <p:spPr>
          <a:xfrm>
            <a:off x="10693454" y="2862022"/>
            <a:ext cx="1253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DNA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76" name="رابط منحني 75"/>
          <p:cNvCxnSpPr/>
          <p:nvPr/>
        </p:nvCxnSpPr>
        <p:spPr>
          <a:xfrm>
            <a:off x="7995725" y="3758560"/>
            <a:ext cx="1220791" cy="951447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مربع نص 77"/>
          <p:cNvSpPr txBox="1"/>
          <p:nvPr/>
        </p:nvSpPr>
        <p:spPr>
          <a:xfrm>
            <a:off x="8804168" y="4402528"/>
            <a:ext cx="30085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OM" sz="2400" b="1" dirty="0" smtClean="0">
                <a:solidFill>
                  <a:schemeClr val="accent1">
                    <a:lumMod val="50000"/>
                  </a:schemeClr>
                </a:solidFill>
              </a:rPr>
              <a:t>ظهور الكروموسوم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9" name="مربع نص 78"/>
          <p:cNvSpPr txBox="1"/>
          <p:nvPr/>
        </p:nvSpPr>
        <p:spPr>
          <a:xfrm>
            <a:off x="8648784" y="4804387"/>
            <a:ext cx="331932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OM" sz="2400" b="1" dirty="0" smtClean="0">
                <a:solidFill>
                  <a:schemeClr val="accent1">
                    <a:lumMod val="50000"/>
                  </a:schemeClr>
                </a:solidFill>
              </a:rPr>
              <a:t>على هيئة </a:t>
            </a:r>
            <a:r>
              <a:rPr lang="ar-OM" sz="2400" b="1" dirty="0" err="1" smtClean="0">
                <a:solidFill>
                  <a:srgbClr val="FF0000"/>
                </a:solidFill>
              </a:rPr>
              <a:t>كروماتيدين</a:t>
            </a:r>
            <a:r>
              <a:rPr lang="ar-OM" sz="2400" b="1" dirty="0" smtClean="0">
                <a:solidFill>
                  <a:schemeClr val="accent1">
                    <a:lumMod val="50000"/>
                  </a:schemeClr>
                </a:solidFill>
              </a:rPr>
              <a:t> متطابقين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81" name="رابط كسهم مستقيم 80"/>
          <p:cNvCxnSpPr/>
          <p:nvPr/>
        </p:nvCxnSpPr>
        <p:spPr>
          <a:xfrm>
            <a:off x="8836166" y="5861297"/>
            <a:ext cx="760701" cy="1728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قوس ممتلئ 84"/>
          <p:cNvSpPr/>
          <p:nvPr/>
        </p:nvSpPr>
        <p:spPr>
          <a:xfrm rot="5400000">
            <a:off x="7761481" y="5494119"/>
            <a:ext cx="1052557" cy="683487"/>
          </a:xfrm>
          <a:prstGeom prst="blockArc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6" name="قوس ممتلئ 85"/>
          <p:cNvSpPr/>
          <p:nvPr/>
        </p:nvSpPr>
        <p:spPr>
          <a:xfrm rot="5400000">
            <a:off x="9073947" y="5514798"/>
            <a:ext cx="1052557" cy="683487"/>
          </a:xfrm>
          <a:prstGeom prst="blockArc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7" name="قوس ممتلئ 86"/>
          <p:cNvSpPr/>
          <p:nvPr/>
        </p:nvSpPr>
        <p:spPr>
          <a:xfrm rot="5400000" flipV="1">
            <a:off x="9791433" y="5480798"/>
            <a:ext cx="1052557" cy="751485"/>
          </a:xfrm>
          <a:prstGeom prst="blockArc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8" name="شكل بيضاوي 87"/>
          <p:cNvSpPr/>
          <p:nvPr/>
        </p:nvSpPr>
        <p:spPr>
          <a:xfrm flipH="1" flipV="1">
            <a:off x="9858037" y="5696403"/>
            <a:ext cx="206438" cy="23006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9" name="رابط كسهم مستقيم 88"/>
          <p:cNvCxnSpPr/>
          <p:nvPr/>
        </p:nvCxnSpPr>
        <p:spPr>
          <a:xfrm flipH="1" flipV="1">
            <a:off x="9721257" y="6275558"/>
            <a:ext cx="904199" cy="207851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رابط كسهم مستقيم 90"/>
          <p:cNvCxnSpPr/>
          <p:nvPr/>
        </p:nvCxnSpPr>
        <p:spPr>
          <a:xfrm flipH="1" flipV="1">
            <a:off x="10057085" y="6128370"/>
            <a:ext cx="596455" cy="355039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مربع نص 92"/>
          <p:cNvSpPr txBox="1"/>
          <p:nvPr/>
        </p:nvSpPr>
        <p:spPr>
          <a:xfrm>
            <a:off x="10317711" y="6275558"/>
            <a:ext cx="1737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2400" b="1" dirty="0" err="1" smtClean="0">
                <a:solidFill>
                  <a:srgbClr val="FF0000"/>
                </a:solidFill>
              </a:rPr>
              <a:t>كروماتيد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94" name="رابط كسهم مستقيم 93"/>
          <p:cNvCxnSpPr/>
          <p:nvPr/>
        </p:nvCxnSpPr>
        <p:spPr>
          <a:xfrm flipH="1" flipV="1">
            <a:off x="9987755" y="5813894"/>
            <a:ext cx="934119" cy="36005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مربع نص 95"/>
          <p:cNvSpPr txBox="1"/>
          <p:nvPr/>
        </p:nvSpPr>
        <p:spPr>
          <a:xfrm>
            <a:off x="10570948" y="5593111"/>
            <a:ext cx="1737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2400" b="1" dirty="0" err="1" smtClean="0">
                <a:solidFill>
                  <a:srgbClr val="FF0000"/>
                </a:solidFill>
              </a:rPr>
              <a:t>سنترومير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97" name="رابط منحني 96"/>
          <p:cNvCxnSpPr/>
          <p:nvPr/>
        </p:nvCxnSpPr>
        <p:spPr>
          <a:xfrm rot="16200000" flipH="1">
            <a:off x="5775149" y="5494579"/>
            <a:ext cx="916527" cy="299376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مربع نص 99"/>
          <p:cNvSpPr txBox="1"/>
          <p:nvPr/>
        </p:nvSpPr>
        <p:spPr>
          <a:xfrm>
            <a:off x="5198675" y="6038973"/>
            <a:ext cx="2507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2400" b="1" dirty="0" smtClean="0">
                <a:solidFill>
                  <a:schemeClr val="accent2">
                    <a:lumMod val="50000"/>
                  </a:schemeClr>
                </a:solidFill>
              </a:rPr>
              <a:t>استمرار بناء</a:t>
            </a:r>
            <a:r>
              <a:rPr lang="ar-OM" sz="2400" b="1" dirty="0" smtClean="0">
                <a:solidFill>
                  <a:srgbClr val="FF0000"/>
                </a:solidFill>
              </a:rPr>
              <a:t> البروتين </a:t>
            </a:r>
            <a:r>
              <a:rPr lang="ar-OM" sz="2400" b="1" dirty="0" smtClean="0">
                <a:solidFill>
                  <a:schemeClr val="accent2">
                    <a:lumMod val="50000"/>
                  </a:schemeClr>
                </a:solidFill>
              </a:rPr>
              <a:t>بشكل سريع</a:t>
            </a: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101" name="رابط منحني 100"/>
          <p:cNvCxnSpPr/>
          <p:nvPr/>
        </p:nvCxnSpPr>
        <p:spPr>
          <a:xfrm rot="10800000" flipV="1">
            <a:off x="4692205" y="5186004"/>
            <a:ext cx="1399781" cy="740464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مربع نص 102"/>
          <p:cNvSpPr txBox="1"/>
          <p:nvPr/>
        </p:nvSpPr>
        <p:spPr>
          <a:xfrm>
            <a:off x="2266602" y="5721530"/>
            <a:ext cx="2507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2400" b="1" dirty="0" smtClean="0">
                <a:solidFill>
                  <a:schemeClr val="accent2">
                    <a:lumMod val="50000"/>
                  </a:schemeClr>
                </a:solidFill>
              </a:rPr>
              <a:t>تنمو الخلية تقريبا </a:t>
            </a:r>
            <a:r>
              <a:rPr lang="ar-OM" sz="2400" b="1" dirty="0" smtClean="0">
                <a:solidFill>
                  <a:srgbClr val="FF0000"/>
                </a:solidFill>
              </a:rPr>
              <a:t>ضعف</a:t>
            </a:r>
            <a:r>
              <a:rPr lang="ar-OM" sz="2400" b="1" dirty="0" smtClean="0">
                <a:solidFill>
                  <a:schemeClr val="accent2">
                    <a:lumMod val="50000"/>
                  </a:schemeClr>
                </a:solidFill>
              </a:rPr>
              <a:t> حجمها الاصلي</a:t>
            </a: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6" name="صورة 10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58845" y="3426900"/>
            <a:ext cx="838200" cy="447675"/>
          </a:xfrm>
          <a:prstGeom prst="rect">
            <a:avLst/>
          </a:prstGeom>
        </p:spPr>
      </p:pic>
      <p:pic>
        <p:nvPicPr>
          <p:cNvPr id="107" name="صورة 10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43732" y="3457408"/>
            <a:ext cx="1638300" cy="438150"/>
          </a:xfrm>
          <a:prstGeom prst="rect">
            <a:avLst/>
          </a:prstGeom>
        </p:spPr>
      </p:pic>
      <p:sp>
        <p:nvSpPr>
          <p:cNvPr id="11" name="عنصر نائب للتذييل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OM" smtClean="0"/>
              <a:t>سالم  الجابري                مدرسة مسعود بن رمضان</a:t>
            </a:r>
            <a:endParaRPr lang="en-US"/>
          </a:p>
        </p:txBody>
      </p:sp>
      <p:sp>
        <p:nvSpPr>
          <p:cNvPr id="65" name="مستطيل 64">
            <a:hlinkClick r:id="rId15" action="ppaction://hlinksldjump"/>
          </p:cNvPr>
          <p:cNvSpPr/>
          <p:nvPr/>
        </p:nvSpPr>
        <p:spPr>
          <a:xfrm>
            <a:off x="5320597" y="-17352"/>
            <a:ext cx="1542777" cy="2228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1200" b="1" dirty="0" smtClean="0">
                <a:solidFill>
                  <a:srgbClr val="FF0000"/>
                </a:solidFill>
              </a:rPr>
              <a:t>العودة الى عنوان الدرس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9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/>
      <p:bldP spid="37" grpId="0"/>
      <p:bldP spid="38" grpId="0"/>
      <p:bldP spid="43" grpId="0"/>
      <p:bldP spid="49" grpId="0"/>
      <p:bldP spid="52" grpId="0"/>
      <p:bldP spid="61" grpId="0"/>
      <p:bldP spid="62" grpId="0"/>
      <p:bldP spid="63" grpId="0"/>
      <p:bldP spid="68" grpId="0"/>
      <p:bldP spid="74" grpId="0"/>
      <p:bldP spid="75" grpId="0"/>
      <p:bldP spid="78" grpId="0"/>
      <p:bldP spid="85" grpId="0" animBg="1"/>
      <p:bldP spid="86" grpId="0" animBg="1"/>
      <p:bldP spid="87" grpId="0" animBg="1"/>
      <p:bldP spid="88" grpId="0" animBg="1"/>
      <p:bldP spid="93" grpId="0"/>
      <p:bldP spid="96" grpId="0"/>
      <p:bldP spid="100" grpId="0"/>
      <p:bldP spid="10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7951567" y="92222"/>
            <a:ext cx="41392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OM" sz="4800" b="1" dirty="0" smtClean="0">
                <a:solidFill>
                  <a:srgbClr val="C00000"/>
                </a:solidFill>
              </a:rPr>
              <a:t>الخليـــــــة الحيوانية</a:t>
            </a:r>
            <a:endParaRPr lang="en-US" sz="4800" b="1" dirty="0">
              <a:solidFill>
                <a:srgbClr val="C00000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6" y="875211"/>
            <a:ext cx="7354389" cy="493776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2344" y="727573"/>
            <a:ext cx="1048974" cy="408896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0184" y="1274991"/>
            <a:ext cx="722268" cy="325729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8915" y="1437855"/>
            <a:ext cx="1363046" cy="334080"/>
          </a:xfrm>
          <a:prstGeom prst="rect">
            <a:avLst/>
          </a:prstGeom>
        </p:spPr>
      </p:pic>
      <p:cxnSp>
        <p:nvCxnSpPr>
          <p:cNvPr id="9" name="رابط كسهم مستقيم 8"/>
          <p:cNvCxnSpPr>
            <a:stCxn id="4" idx="0"/>
          </p:cNvCxnSpPr>
          <p:nvPr/>
        </p:nvCxnSpPr>
        <p:spPr>
          <a:xfrm>
            <a:off x="4931231" y="875211"/>
            <a:ext cx="502918" cy="125403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صورة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1159" y="101024"/>
            <a:ext cx="1331185" cy="830997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3806" y="101024"/>
            <a:ext cx="2603874" cy="1173967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3351" y="1347357"/>
            <a:ext cx="944070" cy="525754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41690" y="1347358"/>
            <a:ext cx="1029885" cy="525753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1865" y="2530927"/>
            <a:ext cx="1316809" cy="447403"/>
          </a:xfrm>
          <a:prstGeom prst="rect">
            <a:avLst/>
          </a:prstGeom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31961" y="3776662"/>
            <a:ext cx="1583180" cy="416515"/>
          </a:xfrm>
          <a:prstGeom prst="rect">
            <a:avLst/>
          </a:prstGeom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55785" y="4454385"/>
            <a:ext cx="1579650" cy="341986"/>
          </a:xfrm>
          <a:prstGeom prst="rect">
            <a:avLst/>
          </a:prstGeom>
        </p:spPr>
      </p:pic>
      <p:pic>
        <p:nvPicPr>
          <p:cNvPr id="18" name="صورة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99273" y="4952832"/>
            <a:ext cx="1632688" cy="397524"/>
          </a:xfrm>
          <a:prstGeom prst="rect">
            <a:avLst/>
          </a:prstGeom>
        </p:spPr>
      </p:pic>
      <p:pic>
        <p:nvPicPr>
          <p:cNvPr id="19" name="صورة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69318" y="5350355"/>
            <a:ext cx="1476511" cy="406041"/>
          </a:xfrm>
          <a:prstGeom prst="rect">
            <a:avLst/>
          </a:prstGeom>
        </p:spPr>
      </p:pic>
      <p:pic>
        <p:nvPicPr>
          <p:cNvPr id="20" name="صورة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42923" y="5812970"/>
            <a:ext cx="1539048" cy="418013"/>
          </a:xfrm>
          <a:prstGeom prst="rect">
            <a:avLst/>
          </a:prstGeom>
        </p:spPr>
      </p:pic>
      <p:sp>
        <p:nvSpPr>
          <p:cNvPr id="21" name="عنصر نائب للتذييل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OM" smtClean="0"/>
              <a:t>سالم  الجابري                مدرسة مسعود بن رمضان</a:t>
            </a:r>
            <a:endParaRPr lang="en-US"/>
          </a:p>
        </p:txBody>
      </p:sp>
      <p:sp>
        <p:nvSpPr>
          <p:cNvPr id="22" name="مستطيل 21">
            <a:hlinkClick r:id="rId16" action="ppaction://hlinksldjump"/>
          </p:cNvPr>
          <p:cNvSpPr/>
          <p:nvPr/>
        </p:nvSpPr>
        <p:spPr>
          <a:xfrm>
            <a:off x="0" y="0"/>
            <a:ext cx="1542777" cy="2228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1200" b="1" dirty="0" smtClean="0">
                <a:solidFill>
                  <a:srgbClr val="FF0000"/>
                </a:solidFill>
              </a:rPr>
              <a:t>العودة الى عنوان الدرس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57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891" y="156754"/>
            <a:ext cx="11103429" cy="5812971"/>
          </a:xfrm>
          <a:prstGeom prst="rect">
            <a:avLst/>
          </a:prstGeom>
        </p:spPr>
      </p:pic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OM" smtClean="0"/>
              <a:t>سالم  الجابري                مدرسة مسعود بن رمضان</a:t>
            </a:r>
            <a:endParaRPr lang="en-US"/>
          </a:p>
        </p:txBody>
      </p:sp>
      <p:pic>
        <p:nvPicPr>
          <p:cNvPr id="4" name="صورة 3" descr="Tick &lt;strong&gt;Mark&lt;/strong&gt; Checked Check · Free vector graphic on Pixaba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795" y="2113235"/>
            <a:ext cx="457200" cy="391885"/>
          </a:xfrm>
          <a:prstGeom prst="rect">
            <a:avLst/>
          </a:prstGeom>
        </p:spPr>
      </p:pic>
      <p:sp>
        <p:nvSpPr>
          <p:cNvPr id="5" name="مستطيل 4">
            <a:hlinkClick r:id="rId4" action="ppaction://hlinksldjump"/>
          </p:cNvPr>
          <p:cNvSpPr/>
          <p:nvPr/>
        </p:nvSpPr>
        <p:spPr>
          <a:xfrm>
            <a:off x="0" y="0"/>
            <a:ext cx="1542777" cy="2228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1200" b="1" dirty="0" smtClean="0">
                <a:solidFill>
                  <a:srgbClr val="FF0000"/>
                </a:solidFill>
              </a:rPr>
              <a:t>العودة الى عنوان الدرس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48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777" y="222851"/>
            <a:ext cx="10345783" cy="6217920"/>
          </a:xfrm>
          <a:prstGeom prst="rect">
            <a:avLst/>
          </a:prstGeom>
        </p:spPr>
      </p:pic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OM" smtClean="0"/>
              <a:t>سالم  الجابري                مدرسة مسعود بن رمضان</a:t>
            </a:r>
            <a:endParaRPr lang="en-US"/>
          </a:p>
        </p:txBody>
      </p:sp>
      <p:pic>
        <p:nvPicPr>
          <p:cNvPr id="4" name="صورة 3" descr="Tick &lt;strong&gt;Mark&lt;/strong&gt; Checked Check · Free vector graphic on Pixaba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3653" y="1995669"/>
            <a:ext cx="457200" cy="391885"/>
          </a:xfrm>
          <a:prstGeom prst="rect">
            <a:avLst/>
          </a:prstGeom>
        </p:spPr>
      </p:pic>
      <p:sp>
        <p:nvSpPr>
          <p:cNvPr id="5" name="مستطيل 4">
            <a:hlinkClick r:id="rId4" action="ppaction://hlinksldjump"/>
          </p:cNvPr>
          <p:cNvSpPr/>
          <p:nvPr/>
        </p:nvSpPr>
        <p:spPr>
          <a:xfrm>
            <a:off x="0" y="0"/>
            <a:ext cx="1542777" cy="2228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1200" b="1" dirty="0" smtClean="0">
                <a:solidFill>
                  <a:srgbClr val="FF0000"/>
                </a:solidFill>
              </a:rPr>
              <a:t>العودة الى عنوان الدرس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75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406" y="478018"/>
            <a:ext cx="10564993" cy="5922782"/>
          </a:xfrm>
          <a:prstGeom prst="rect">
            <a:avLst/>
          </a:prstGeom>
        </p:spPr>
      </p:pic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OM" smtClean="0"/>
              <a:t>سالم  الجابري                مدرسة مسعود بن رمضان</a:t>
            </a:r>
            <a:endParaRPr lang="en-US"/>
          </a:p>
        </p:txBody>
      </p:sp>
      <p:sp>
        <p:nvSpPr>
          <p:cNvPr id="4" name="مربع نص 3"/>
          <p:cNvSpPr txBox="1"/>
          <p:nvPr/>
        </p:nvSpPr>
        <p:spPr>
          <a:xfrm>
            <a:off x="6096000" y="1962271"/>
            <a:ext cx="4807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sz="2800" b="1" dirty="0" smtClean="0">
                <a:solidFill>
                  <a:srgbClr val="FF0000"/>
                </a:solidFill>
              </a:rPr>
              <a:t>طور بناء </a:t>
            </a:r>
            <a:r>
              <a:rPr lang="en-US" sz="2800" b="1" dirty="0" smtClean="0">
                <a:solidFill>
                  <a:srgbClr val="FF0000"/>
                </a:solidFill>
              </a:rPr>
              <a:t>DNA </a:t>
            </a:r>
            <a:r>
              <a:rPr lang="ar-OM" sz="2800" b="1" dirty="0" smtClean="0">
                <a:solidFill>
                  <a:srgbClr val="FF0000"/>
                </a:solidFill>
              </a:rPr>
              <a:t>  (</a:t>
            </a:r>
            <a:r>
              <a:rPr lang="en-US" sz="2800" b="1" dirty="0" smtClean="0">
                <a:solidFill>
                  <a:srgbClr val="FF0000"/>
                </a:solidFill>
              </a:rPr>
              <a:t>S</a:t>
            </a:r>
            <a:r>
              <a:rPr lang="ar-OM" sz="2800" b="1" dirty="0" smtClean="0">
                <a:solidFill>
                  <a:srgbClr val="FF0000"/>
                </a:solidFill>
              </a:rPr>
              <a:t>)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6000206" y="3290328"/>
            <a:ext cx="4807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sz="2800" b="1" dirty="0" smtClean="0">
                <a:solidFill>
                  <a:srgbClr val="FF0000"/>
                </a:solidFill>
              </a:rPr>
              <a:t>الانقسام الخلوي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5529942" y="5184443"/>
            <a:ext cx="4807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sz="2800" b="1" dirty="0" smtClean="0">
                <a:solidFill>
                  <a:srgbClr val="FF0000"/>
                </a:solidFill>
              </a:rPr>
              <a:t>لأنها فقدت قدرتها على الانقسام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مستطيل 7">
            <a:hlinkClick r:id="rId3" action="ppaction://hlinksldjump"/>
          </p:cNvPr>
          <p:cNvSpPr/>
          <p:nvPr/>
        </p:nvSpPr>
        <p:spPr>
          <a:xfrm>
            <a:off x="0" y="0"/>
            <a:ext cx="1542777" cy="2228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1200" b="1" dirty="0" smtClean="0">
                <a:solidFill>
                  <a:srgbClr val="FF0000"/>
                </a:solidFill>
              </a:rPr>
              <a:t>العودة الى عنوان الدرس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8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080" y="182881"/>
            <a:ext cx="10387114" cy="6322422"/>
          </a:xfrm>
          <a:prstGeom prst="rect">
            <a:avLst/>
          </a:prstGeom>
        </p:spPr>
      </p:pic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OM" smtClean="0"/>
              <a:t>سالم  الجابري                مدرسة مسعود بن رمضان</a:t>
            </a:r>
            <a:endParaRPr lang="en-US"/>
          </a:p>
        </p:txBody>
      </p:sp>
      <p:sp>
        <p:nvSpPr>
          <p:cNvPr id="5" name="مربع نص 4"/>
          <p:cNvSpPr txBox="1"/>
          <p:nvPr/>
        </p:nvSpPr>
        <p:spPr>
          <a:xfrm>
            <a:off x="5749834" y="2184339"/>
            <a:ext cx="4807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sz="2800" b="1" dirty="0" smtClean="0">
                <a:solidFill>
                  <a:srgbClr val="FF0000"/>
                </a:solidFill>
              </a:rPr>
              <a:t>الانقسام الخلوي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5749834" y="2759812"/>
            <a:ext cx="4807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sz="2800" b="1" dirty="0" smtClean="0">
                <a:solidFill>
                  <a:srgbClr val="FF0000"/>
                </a:solidFill>
              </a:rPr>
              <a:t>المرحلة البينية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5364480" y="4632557"/>
            <a:ext cx="4807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sz="2800" b="1" dirty="0" smtClean="0">
                <a:solidFill>
                  <a:srgbClr val="FF0000"/>
                </a:solidFill>
              </a:rPr>
              <a:t>طور بناء </a:t>
            </a:r>
            <a:r>
              <a:rPr lang="en-US" sz="2800" b="1" dirty="0" smtClean="0">
                <a:solidFill>
                  <a:srgbClr val="FF0000"/>
                </a:solidFill>
              </a:rPr>
              <a:t>DNA </a:t>
            </a:r>
            <a:r>
              <a:rPr lang="ar-OM" sz="2800" b="1" dirty="0" smtClean="0">
                <a:solidFill>
                  <a:srgbClr val="FF0000"/>
                </a:solidFill>
              </a:rPr>
              <a:t>  (</a:t>
            </a:r>
            <a:r>
              <a:rPr lang="en-US" sz="2800" b="1" dirty="0" smtClean="0">
                <a:solidFill>
                  <a:srgbClr val="FF0000"/>
                </a:solidFill>
              </a:rPr>
              <a:t>S</a:t>
            </a:r>
            <a:r>
              <a:rPr lang="ar-OM" sz="2800" b="1" dirty="0" smtClean="0">
                <a:solidFill>
                  <a:srgbClr val="FF0000"/>
                </a:solidFill>
              </a:rPr>
              <a:t>)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5364480" y="5982082"/>
            <a:ext cx="4807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0" name="مستطيل 9">
            <a:hlinkClick r:id="rId3" action="ppaction://hlinksldjump"/>
          </p:cNvPr>
          <p:cNvSpPr/>
          <p:nvPr/>
        </p:nvSpPr>
        <p:spPr>
          <a:xfrm>
            <a:off x="0" y="0"/>
            <a:ext cx="1542777" cy="2228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1200" b="1" dirty="0" smtClean="0">
                <a:solidFill>
                  <a:srgbClr val="FF0000"/>
                </a:solidFill>
              </a:rPr>
              <a:t>العودة الى عنوان الدرس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30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8373157" y="92222"/>
            <a:ext cx="37176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OM" sz="4800" b="1" dirty="0" smtClean="0">
                <a:solidFill>
                  <a:srgbClr val="C00000"/>
                </a:solidFill>
              </a:rPr>
              <a:t>الخليـــــــة النباتية</a:t>
            </a:r>
            <a:endParaRPr lang="en-US" sz="4800" b="1" dirty="0">
              <a:solidFill>
                <a:srgbClr val="C00000"/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336" y="272823"/>
            <a:ext cx="7153411" cy="6023474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9697" y="2637880"/>
            <a:ext cx="2589618" cy="471079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5547" y="5474016"/>
            <a:ext cx="2726143" cy="450941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2045" y="5696345"/>
            <a:ext cx="1808115" cy="457224"/>
          </a:xfrm>
          <a:prstGeom prst="rect">
            <a:avLst/>
          </a:prstGeom>
        </p:spPr>
      </p:pic>
      <p:sp>
        <p:nvSpPr>
          <p:cNvPr id="10" name="عنصر نائب للتذييل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OM" smtClean="0"/>
              <a:t>سالم  الجابري                مدرسة مسعود بن رمضان</a:t>
            </a:r>
            <a:endParaRPr lang="en-US"/>
          </a:p>
        </p:txBody>
      </p:sp>
      <p:sp>
        <p:nvSpPr>
          <p:cNvPr id="8" name="مستطيل 7">
            <a:hlinkClick r:id="rId6" action="ppaction://hlinksldjump"/>
          </p:cNvPr>
          <p:cNvSpPr/>
          <p:nvPr/>
        </p:nvSpPr>
        <p:spPr>
          <a:xfrm>
            <a:off x="0" y="0"/>
            <a:ext cx="1542777" cy="2228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1200" b="1" dirty="0" smtClean="0">
                <a:solidFill>
                  <a:srgbClr val="FF0000"/>
                </a:solidFill>
              </a:rPr>
              <a:t>العودة الى عنوان الدرس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9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9413506" y="92222"/>
            <a:ext cx="26773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OM" sz="4800" b="1" dirty="0" smtClean="0">
                <a:solidFill>
                  <a:srgbClr val="C00000"/>
                </a:solidFill>
              </a:rPr>
              <a:t>تمرين (1) :</a:t>
            </a:r>
            <a:endParaRPr lang="en-US" sz="4800" b="1" dirty="0">
              <a:solidFill>
                <a:srgbClr val="C00000"/>
              </a:solidFill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966651" y="215333"/>
            <a:ext cx="8446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sz="4000" b="1" dirty="0" smtClean="0"/>
              <a:t>صنف </a:t>
            </a:r>
            <a:r>
              <a:rPr lang="ar-OM" sz="4000" b="1" dirty="0" err="1" smtClean="0"/>
              <a:t>العضيات</a:t>
            </a:r>
            <a:r>
              <a:rPr lang="ar-OM" sz="4000" b="1" dirty="0" smtClean="0"/>
              <a:t> من خلال اكمال الشكل التالي:</a:t>
            </a:r>
            <a:endParaRPr lang="en-US" sz="4000" b="1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017" y="1046330"/>
            <a:ext cx="10868297" cy="5589601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3148" y="2532930"/>
            <a:ext cx="1649882" cy="73123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1280" y="3914901"/>
            <a:ext cx="1476511" cy="406041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6606" y="1968168"/>
            <a:ext cx="1331185" cy="454302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5854" y="2422470"/>
            <a:ext cx="1583180" cy="416515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0803" y="2951375"/>
            <a:ext cx="1579650" cy="341986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7765" y="3459042"/>
            <a:ext cx="1632688" cy="397524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1153" y="4473493"/>
            <a:ext cx="2019300" cy="419100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43982" y="3407562"/>
            <a:ext cx="1539048" cy="418013"/>
          </a:xfrm>
          <a:prstGeom prst="rect">
            <a:avLst/>
          </a:prstGeom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10638" y="2444506"/>
            <a:ext cx="2589618" cy="471079"/>
          </a:xfrm>
          <a:prstGeom prst="rect">
            <a:avLst/>
          </a:prstGeom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42376" y="3038696"/>
            <a:ext cx="2726143" cy="450941"/>
          </a:xfrm>
          <a:prstGeom prst="rect">
            <a:avLst/>
          </a:prstGeom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73828" y="3732002"/>
            <a:ext cx="1808115" cy="457224"/>
          </a:xfrm>
          <a:prstGeom prst="rect">
            <a:avLst/>
          </a:prstGeom>
        </p:spPr>
      </p:pic>
      <p:sp>
        <p:nvSpPr>
          <p:cNvPr id="19" name="عنصر نائب للتذييل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OM" smtClean="0"/>
              <a:t>سالم  الجابري                مدرسة مسعود بن رمضان</a:t>
            </a:r>
            <a:endParaRPr lang="en-US"/>
          </a:p>
        </p:txBody>
      </p:sp>
      <p:sp>
        <p:nvSpPr>
          <p:cNvPr id="18" name="مستطيل 17">
            <a:hlinkClick r:id="rId14" action="ppaction://hlinksldjump"/>
          </p:cNvPr>
          <p:cNvSpPr/>
          <p:nvPr/>
        </p:nvSpPr>
        <p:spPr>
          <a:xfrm>
            <a:off x="0" y="0"/>
            <a:ext cx="1542777" cy="2228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1200" b="1" dirty="0" smtClean="0">
                <a:solidFill>
                  <a:srgbClr val="FF0000"/>
                </a:solidFill>
              </a:rPr>
              <a:t>العودة الى عنوان الدرس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9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1996" y="182743"/>
            <a:ext cx="7477125" cy="96678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3017" y="2765188"/>
            <a:ext cx="8882743" cy="3008596"/>
          </a:xfrm>
          <a:prstGeom prst="rect">
            <a:avLst/>
          </a:prstGeom>
        </p:spPr>
      </p:pic>
      <p:cxnSp>
        <p:nvCxnSpPr>
          <p:cNvPr id="5" name="رابط كسهم مستقيم 4"/>
          <p:cNvCxnSpPr/>
          <p:nvPr/>
        </p:nvCxnSpPr>
        <p:spPr>
          <a:xfrm flipV="1">
            <a:off x="2207623" y="4269486"/>
            <a:ext cx="705394" cy="48539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/>
          <p:nvPr/>
        </p:nvCxnSpPr>
        <p:spPr>
          <a:xfrm>
            <a:off x="2207623" y="4767944"/>
            <a:ext cx="600891" cy="19594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رابط كسهم مستقيم 16"/>
          <p:cNvCxnSpPr/>
          <p:nvPr/>
        </p:nvCxnSpPr>
        <p:spPr>
          <a:xfrm>
            <a:off x="4898572" y="2312126"/>
            <a:ext cx="332692" cy="185057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رابط كسهم مستقيم 18"/>
          <p:cNvCxnSpPr/>
          <p:nvPr/>
        </p:nvCxnSpPr>
        <p:spPr>
          <a:xfrm flipH="1">
            <a:off x="6433047" y="2495006"/>
            <a:ext cx="607833" cy="85692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رابط كسهم مستقيم 23"/>
          <p:cNvCxnSpPr/>
          <p:nvPr/>
        </p:nvCxnSpPr>
        <p:spPr>
          <a:xfrm flipH="1">
            <a:off x="6736963" y="2532126"/>
            <a:ext cx="270849" cy="138673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رابط كسهم مستقيم 25"/>
          <p:cNvCxnSpPr/>
          <p:nvPr/>
        </p:nvCxnSpPr>
        <p:spPr>
          <a:xfrm>
            <a:off x="2338251" y="2765188"/>
            <a:ext cx="574766" cy="79444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رابط كسهم مستقيم 27"/>
          <p:cNvCxnSpPr/>
          <p:nvPr/>
        </p:nvCxnSpPr>
        <p:spPr>
          <a:xfrm>
            <a:off x="2325188" y="2765188"/>
            <a:ext cx="1067685" cy="15827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مربع نص 29"/>
          <p:cNvSpPr txBox="1"/>
          <p:nvPr/>
        </p:nvSpPr>
        <p:spPr>
          <a:xfrm>
            <a:off x="809896" y="4425277"/>
            <a:ext cx="15152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3200" b="1" dirty="0" smtClean="0"/>
              <a:t>دهـــــون </a:t>
            </a:r>
            <a:r>
              <a:rPr lang="ar-OM" sz="3200" b="1" dirty="0" err="1" smtClean="0"/>
              <a:t>مفسفرة</a:t>
            </a:r>
            <a:endParaRPr lang="en-US" sz="3200" b="1" dirty="0"/>
          </a:p>
        </p:txBody>
      </p:sp>
      <p:sp>
        <p:nvSpPr>
          <p:cNvPr id="31" name="مربع نص 30"/>
          <p:cNvSpPr txBox="1"/>
          <p:nvPr/>
        </p:nvSpPr>
        <p:spPr>
          <a:xfrm>
            <a:off x="600891" y="2384858"/>
            <a:ext cx="1733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3200" b="1" dirty="0" err="1" smtClean="0"/>
              <a:t>جلايكوليبيد</a:t>
            </a:r>
            <a:endParaRPr lang="en-US" sz="3200" b="1" dirty="0"/>
          </a:p>
        </p:txBody>
      </p:sp>
      <p:sp>
        <p:nvSpPr>
          <p:cNvPr id="32" name="مربع نص 31"/>
          <p:cNvSpPr txBox="1"/>
          <p:nvPr/>
        </p:nvSpPr>
        <p:spPr>
          <a:xfrm>
            <a:off x="3966753" y="1771495"/>
            <a:ext cx="1515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3200" b="1" dirty="0" smtClean="0"/>
              <a:t>بروتين</a:t>
            </a:r>
            <a:endParaRPr lang="en-US" sz="3200" b="1" dirty="0"/>
          </a:p>
        </p:txBody>
      </p:sp>
      <p:sp>
        <p:nvSpPr>
          <p:cNvPr id="33" name="مربع نص 32"/>
          <p:cNvSpPr txBox="1"/>
          <p:nvPr/>
        </p:nvSpPr>
        <p:spPr>
          <a:xfrm>
            <a:off x="6309359" y="1975954"/>
            <a:ext cx="2090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3200" b="1" dirty="0" err="1" smtClean="0"/>
              <a:t>جلايكوبروتين</a:t>
            </a:r>
            <a:endParaRPr lang="en-US" sz="3200" b="1" dirty="0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OM" smtClean="0"/>
              <a:t>سالم  الجابري                مدرسة مسعود بن رمضان</a:t>
            </a:r>
            <a:endParaRPr lang="en-US"/>
          </a:p>
        </p:txBody>
      </p:sp>
      <p:sp>
        <p:nvSpPr>
          <p:cNvPr id="16" name="مستطيل 15">
            <a:hlinkClick r:id="rId4" action="ppaction://hlinksldjump"/>
          </p:cNvPr>
          <p:cNvSpPr/>
          <p:nvPr/>
        </p:nvSpPr>
        <p:spPr>
          <a:xfrm>
            <a:off x="0" y="0"/>
            <a:ext cx="1542777" cy="2228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1200" b="1" dirty="0" smtClean="0">
                <a:solidFill>
                  <a:srgbClr val="FF0000"/>
                </a:solidFill>
              </a:rPr>
              <a:t>العودة الى عنوان الدرس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7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7189" y="764857"/>
            <a:ext cx="4762228" cy="90718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8572" y="2020117"/>
            <a:ext cx="6760846" cy="853712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0069" y="3466556"/>
            <a:ext cx="4579348" cy="661308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5598" y="4720591"/>
            <a:ext cx="9333819" cy="870312"/>
          </a:xfrm>
          <a:prstGeom prst="rect">
            <a:avLst/>
          </a:prstGeom>
        </p:spPr>
      </p:pic>
      <p:sp>
        <p:nvSpPr>
          <p:cNvPr id="9" name="عنصر نائب للتذييل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OM" smtClean="0"/>
              <a:t>سالم  الجابري                مدرسة مسعود بن رمضان</a:t>
            </a:r>
            <a:endParaRPr lang="en-US"/>
          </a:p>
        </p:txBody>
      </p:sp>
      <p:sp>
        <p:nvSpPr>
          <p:cNvPr id="7" name="مستطيل 6">
            <a:hlinkClick r:id="rId6" action="ppaction://hlinksldjump"/>
          </p:cNvPr>
          <p:cNvSpPr/>
          <p:nvPr/>
        </p:nvSpPr>
        <p:spPr>
          <a:xfrm>
            <a:off x="0" y="0"/>
            <a:ext cx="1542777" cy="2228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1200" b="1" dirty="0" smtClean="0">
                <a:solidFill>
                  <a:srgbClr val="FF0000"/>
                </a:solidFill>
              </a:rPr>
              <a:t>العودة الى عنوان الدرس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58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1035</TotalTime>
  <Words>857</Words>
  <Application>Microsoft Office PowerPoint</Application>
  <PresentationFormat>مخصص</PresentationFormat>
  <Paragraphs>259</Paragraphs>
  <Slides>53</Slides>
  <Notes>0</Notes>
  <HiddenSlides>0</HiddenSlides>
  <MMClips>7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53</vt:i4>
      </vt:variant>
    </vt:vector>
  </HeadingPairs>
  <TitlesOfParts>
    <vt:vector size="54" baseType="lpstr"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user</dc:creator>
  <cp:lastModifiedBy>Windows User</cp:lastModifiedBy>
  <cp:revision>83</cp:revision>
  <dcterms:created xsi:type="dcterms:W3CDTF">2019-12-28T13:27:29Z</dcterms:created>
  <dcterms:modified xsi:type="dcterms:W3CDTF">2022-08-14T20:06:23Z</dcterms:modified>
</cp:coreProperties>
</file>